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8"/>
  </p:notesMasterIdLst>
  <p:handoutMasterIdLst>
    <p:handoutMasterId r:id="rId79"/>
  </p:handoutMasterIdLst>
  <p:sldIdLst>
    <p:sldId id="343" r:id="rId5"/>
    <p:sldId id="546" r:id="rId6"/>
    <p:sldId id="547" r:id="rId7"/>
    <p:sldId id="549" r:id="rId8"/>
    <p:sldId id="735" r:id="rId9"/>
    <p:sldId id="682" r:id="rId10"/>
    <p:sldId id="678" r:id="rId11"/>
    <p:sldId id="683" r:id="rId12"/>
    <p:sldId id="685" r:id="rId13"/>
    <p:sldId id="687" r:id="rId14"/>
    <p:sldId id="686" r:id="rId15"/>
    <p:sldId id="699" r:id="rId16"/>
    <p:sldId id="679" r:id="rId17"/>
    <p:sldId id="688" r:id="rId18"/>
    <p:sldId id="689" r:id="rId19"/>
    <p:sldId id="680" r:id="rId20"/>
    <p:sldId id="681" r:id="rId21"/>
    <p:sldId id="690" r:id="rId22"/>
    <p:sldId id="691" r:id="rId23"/>
    <p:sldId id="692" r:id="rId24"/>
    <p:sldId id="693" r:id="rId25"/>
    <p:sldId id="696" r:id="rId26"/>
    <p:sldId id="697" r:id="rId27"/>
    <p:sldId id="694" r:id="rId28"/>
    <p:sldId id="698" r:id="rId29"/>
    <p:sldId id="700" r:id="rId30"/>
    <p:sldId id="701" r:id="rId31"/>
    <p:sldId id="702" r:id="rId32"/>
    <p:sldId id="703" r:id="rId33"/>
    <p:sldId id="713" r:id="rId34"/>
    <p:sldId id="706" r:id="rId35"/>
    <p:sldId id="704" r:id="rId36"/>
    <p:sldId id="707" r:id="rId37"/>
    <p:sldId id="705" r:id="rId38"/>
    <p:sldId id="708" r:id="rId39"/>
    <p:sldId id="709" r:id="rId40"/>
    <p:sldId id="710" r:id="rId41"/>
    <p:sldId id="714" r:id="rId42"/>
    <p:sldId id="715" r:id="rId43"/>
    <p:sldId id="716" r:id="rId44"/>
    <p:sldId id="717" r:id="rId45"/>
    <p:sldId id="711" r:id="rId46"/>
    <p:sldId id="550" r:id="rId47"/>
    <p:sldId id="551" r:id="rId48"/>
    <p:sldId id="552" r:id="rId49"/>
    <p:sldId id="553" r:id="rId50"/>
    <p:sldId id="554" r:id="rId51"/>
    <p:sldId id="555" r:id="rId52"/>
    <p:sldId id="719" r:id="rId53"/>
    <p:sldId id="718" r:id="rId54"/>
    <p:sldId id="677" r:id="rId55"/>
    <p:sldId id="720" r:id="rId56"/>
    <p:sldId id="721" r:id="rId57"/>
    <p:sldId id="722" r:id="rId58"/>
    <p:sldId id="723" r:id="rId59"/>
    <p:sldId id="724" r:id="rId60"/>
    <p:sldId id="725" r:id="rId61"/>
    <p:sldId id="726" r:id="rId62"/>
    <p:sldId id="727" r:id="rId63"/>
    <p:sldId id="728" r:id="rId64"/>
    <p:sldId id="736" r:id="rId65"/>
    <p:sldId id="737" r:id="rId66"/>
    <p:sldId id="738" r:id="rId67"/>
    <p:sldId id="729" r:id="rId68"/>
    <p:sldId id="739" r:id="rId69"/>
    <p:sldId id="740" r:id="rId70"/>
    <p:sldId id="741" r:id="rId71"/>
    <p:sldId id="731" r:id="rId72"/>
    <p:sldId id="732" r:id="rId73"/>
    <p:sldId id="733" r:id="rId74"/>
    <p:sldId id="730" r:id="rId75"/>
    <p:sldId id="734" r:id="rId76"/>
    <p:sldId id="676"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06"/>
    <p:restoredTop sz="95615" autoAdjust="0"/>
  </p:normalViewPr>
  <p:slideViewPr>
    <p:cSldViewPr>
      <p:cViewPr varScale="1">
        <p:scale>
          <a:sx n="133" d="100"/>
          <a:sy n="133" d="100"/>
        </p:scale>
        <p:origin x="3208" y="192"/>
      </p:cViewPr>
      <p:guideLst>
        <p:guide orient="horz" pos="2160"/>
        <p:guide pos="2880"/>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540"/>
    </p:cViewPr>
  </p:sorterViewPr>
  <p:notesViewPr>
    <p:cSldViewPr>
      <p:cViewPr varScale="1">
        <p:scale>
          <a:sx n="62" d="100"/>
          <a:sy n="62" d="100"/>
        </p:scale>
        <p:origin x="2371"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CFBC21-B782-FF4E-AF71-608ED8FDA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00E4D3-5998-D040-B16A-5FDE94970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070A3C-09B3-7E47-9A7B-DEF0D9F1992C}" type="datetimeFigureOut">
              <a:rPr lang="en-US" smtClean="0"/>
              <a:t>10/20/22</a:t>
            </a:fld>
            <a:endParaRPr lang="en-US"/>
          </a:p>
        </p:txBody>
      </p:sp>
      <p:sp>
        <p:nvSpPr>
          <p:cNvPr id="4" name="Footer Placeholder 3">
            <a:extLst>
              <a:ext uri="{FF2B5EF4-FFF2-40B4-BE49-F238E27FC236}">
                <a16:creationId xmlns:a16="http://schemas.microsoft.com/office/drawing/2014/main" id="{2AEA4856-EC05-DF4B-AA46-7DCCE2817C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5" name="Slide Number Placeholder 4">
            <a:extLst>
              <a:ext uri="{FF2B5EF4-FFF2-40B4-BE49-F238E27FC236}">
                <a16:creationId xmlns:a16="http://schemas.microsoft.com/office/drawing/2014/main" id="{6F960A16-FB56-0642-A64B-D7F72142CC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AFEC04-2338-6A4C-AEC3-DC188A6BA45A}" type="slidenum">
              <a:rPr lang="en-US" smtClean="0"/>
              <a:t>‹#›</a:t>
            </a:fld>
            <a:endParaRPr lang="en-US"/>
          </a:p>
        </p:txBody>
      </p:sp>
    </p:spTree>
    <p:extLst>
      <p:ext uri="{BB962C8B-B14F-4D97-AF65-F5344CB8AC3E}">
        <p14:creationId xmlns:p14="http://schemas.microsoft.com/office/powerpoint/2010/main" val="420325750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89D575-4354-B542-AF52-EE8EF523EC11}" type="datetimeFigureOut">
              <a:rPr lang="en-US" smtClean="0"/>
              <a:t>10/20/22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55F873-1832-3F4A-A646-2DB4BE2E72D1}" type="slidenum">
              <a:rPr lang="en-US" smtClean="0"/>
              <a:t>‹#›</a:t>
            </a:fld>
            <a:endParaRPr lang="en-US"/>
          </a:p>
        </p:txBody>
      </p:sp>
    </p:spTree>
    <p:extLst>
      <p:ext uri="{BB962C8B-B14F-4D97-AF65-F5344CB8AC3E}">
        <p14:creationId xmlns:p14="http://schemas.microsoft.com/office/powerpoint/2010/main" val="4204995558"/>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Copyright 2018, J Stanton and J Saltz</a:t>
            </a:r>
          </a:p>
        </p:txBody>
      </p:sp>
      <p:sp>
        <p:nvSpPr>
          <p:cNvPr id="5" name="Slide Number Placeholder 4"/>
          <p:cNvSpPr>
            <a:spLocks noGrp="1"/>
          </p:cNvSpPr>
          <p:nvPr>
            <p:ph type="sldNum" sz="quarter" idx="5"/>
          </p:nvPr>
        </p:nvSpPr>
        <p:spPr/>
        <p:txBody>
          <a:bodyPr/>
          <a:lstStyle/>
          <a:p>
            <a:fld id="{B555F873-1832-3F4A-A646-2DB4BE2E72D1}" type="slidenum">
              <a:rPr lang="en-US" smtClean="0"/>
              <a:t>45</a:t>
            </a:fld>
            <a:endParaRPr lang="en-US"/>
          </a:p>
        </p:txBody>
      </p:sp>
    </p:spTree>
    <p:extLst>
      <p:ext uri="{BB962C8B-B14F-4D97-AF65-F5344CB8AC3E}">
        <p14:creationId xmlns:p14="http://schemas.microsoft.com/office/powerpoint/2010/main" val="3274585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Copyright 2018, J Stanton and J Saltz</a:t>
            </a:r>
          </a:p>
        </p:txBody>
      </p:sp>
      <p:sp>
        <p:nvSpPr>
          <p:cNvPr id="5" name="Slide Number Placeholder 4"/>
          <p:cNvSpPr>
            <a:spLocks noGrp="1"/>
          </p:cNvSpPr>
          <p:nvPr>
            <p:ph type="sldNum" sz="quarter" idx="5"/>
          </p:nvPr>
        </p:nvSpPr>
        <p:spPr/>
        <p:txBody>
          <a:bodyPr/>
          <a:lstStyle/>
          <a:p>
            <a:fld id="{B555F873-1832-3F4A-A646-2DB4BE2E72D1}" type="slidenum">
              <a:rPr lang="en-US" smtClean="0"/>
              <a:t>46</a:t>
            </a:fld>
            <a:endParaRPr lang="en-US"/>
          </a:p>
        </p:txBody>
      </p:sp>
    </p:spTree>
    <p:extLst>
      <p:ext uri="{BB962C8B-B14F-4D97-AF65-F5344CB8AC3E}">
        <p14:creationId xmlns:p14="http://schemas.microsoft.com/office/powerpoint/2010/main" val="375888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Copyright 2018, J Stanton and J Saltz</a:t>
            </a:r>
          </a:p>
        </p:txBody>
      </p:sp>
      <p:sp>
        <p:nvSpPr>
          <p:cNvPr id="5" name="Slide Number Placeholder 4"/>
          <p:cNvSpPr>
            <a:spLocks noGrp="1"/>
          </p:cNvSpPr>
          <p:nvPr>
            <p:ph type="sldNum" sz="quarter" idx="5"/>
          </p:nvPr>
        </p:nvSpPr>
        <p:spPr/>
        <p:txBody>
          <a:bodyPr/>
          <a:lstStyle/>
          <a:p>
            <a:fld id="{B555F873-1832-3F4A-A646-2DB4BE2E72D1}" type="slidenum">
              <a:rPr lang="en-US" smtClean="0"/>
              <a:t>47</a:t>
            </a:fld>
            <a:endParaRPr lang="en-US"/>
          </a:p>
        </p:txBody>
      </p:sp>
    </p:spTree>
    <p:extLst>
      <p:ext uri="{BB962C8B-B14F-4D97-AF65-F5344CB8AC3E}">
        <p14:creationId xmlns:p14="http://schemas.microsoft.com/office/powerpoint/2010/main" val="3714848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Copyright 2018, J Stanton and J Saltz</a:t>
            </a:r>
          </a:p>
        </p:txBody>
      </p:sp>
      <p:sp>
        <p:nvSpPr>
          <p:cNvPr id="5" name="Slide Number Placeholder 4"/>
          <p:cNvSpPr>
            <a:spLocks noGrp="1"/>
          </p:cNvSpPr>
          <p:nvPr>
            <p:ph type="sldNum" sz="quarter" idx="5"/>
          </p:nvPr>
        </p:nvSpPr>
        <p:spPr/>
        <p:txBody>
          <a:bodyPr/>
          <a:lstStyle/>
          <a:p>
            <a:fld id="{B555F873-1832-3F4A-A646-2DB4BE2E72D1}" type="slidenum">
              <a:rPr lang="en-US" smtClean="0"/>
              <a:t>48</a:t>
            </a:fld>
            <a:endParaRPr lang="en-US"/>
          </a:p>
        </p:txBody>
      </p:sp>
    </p:spTree>
    <p:extLst>
      <p:ext uri="{BB962C8B-B14F-4D97-AF65-F5344CB8AC3E}">
        <p14:creationId xmlns:p14="http://schemas.microsoft.com/office/powerpoint/2010/main" val="138941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39473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884739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03665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199"/>
            <a:ext cx="9144000" cy="1143000"/>
          </a:xfrm>
          <a:solidFill>
            <a:schemeClr val="tx1">
              <a:lumMod val="75000"/>
              <a:lumOff val="25000"/>
            </a:schemeClr>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0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88126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168599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55223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419113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92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08644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639976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0" y="0"/>
            <a:ext cx="9144000" cy="1143000"/>
          </a:xfrm>
          <a:prstGeom prst="rect">
            <a:avLst/>
          </a:prstGeom>
          <a:solidFill>
            <a:schemeClr val="tx1">
              <a:lumMod val="75000"/>
              <a:lumOff val="25000"/>
            </a:schemeClr>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ct val="150000"/>
              </a:lnSpc>
            </a:pPr>
            <a:endParaRPr lang="en-US">
              <a:latin typeface="Franklin Gothic Medium" pitchFamily="34" charset="0"/>
            </a:endParaRPr>
          </a:p>
        </p:txBody>
      </p:sp>
    </p:spTree>
    <p:extLst>
      <p:ext uri="{BB962C8B-B14F-4D97-AF65-F5344CB8AC3E}">
        <p14:creationId xmlns:p14="http://schemas.microsoft.com/office/powerpoint/2010/main" val="16014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s.stanford.edu/people/karpathy/convnetjs/demo/rldemo.htm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8226" y="1429710"/>
            <a:ext cx="7772400" cy="3675690"/>
          </a:xfrm>
          <a:solidFill>
            <a:schemeClr val="dk1">
              <a:alpha val="0"/>
            </a:schemeClr>
          </a:solidFill>
          <a:ln>
            <a:noFill/>
          </a:ln>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dirty="0">
                <a:solidFill>
                  <a:schemeClr val="tx1"/>
                </a:solidFill>
              </a:rPr>
              <a:t>Reinforcement Learning</a:t>
            </a:r>
            <a:br>
              <a:rPr lang="en-US" dirty="0">
                <a:solidFill>
                  <a:schemeClr val="tx1"/>
                </a:solidFill>
              </a:rPr>
            </a:br>
            <a:br>
              <a:rPr lang="en-US" dirty="0">
                <a:solidFill>
                  <a:schemeClr val="tx1"/>
                </a:solidFill>
              </a:rPr>
            </a:br>
            <a:r>
              <a:rPr lang="en-US" dirty="0">
                <a:solidFill>
                  <a:schemeClr val="tx1"/>
                </a:solidFill>
              </a:rPr>
              <a:t>Daniel Acuna</a:t>
            </a:r>
            <a:br>
              <a:rPr lang="en-US" dirty="0">
                <a:solidFill>
                  <a:schemeClr val="tx1"/>
                </a:solidFill>
              </a:rPr>
            </a:br>
            <a:r>
              <a:rPr lang="en-US" dirty="0">
                <a:solidFill>
                  <a:schemeClr val="tx1"/>
                </a:solidFill>
              </a:rPr>
              <a:t>acuna.io</a:t>
            </a:r>
          </a:p>
        </p:txBody>
      </p:sp>
      <p:sp>
        <p:nvSpPr>
          <p:cNvPr id="4" name="Subtitle 2">
            <a:extLst>
              <a:ext uri="{FF2B5EF4-FFF2-40B4-BE49-F238E27FC236}">
                <a16:creationId xmlns:a16="http://schemas.microsoft.com/office/drawing/2014/main" id="{919F18FE-FC5B-AE49-BD23-709F5ACA8EB9}"/>
              </a:ext>
            </a:extLst>
          </p:cNvPr>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363945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5393-82F1-104A-9D63-1E4DCD914D3E}"/>
              </a:ext>
            </a:extLst>
          </p:cNvPr>
          <p:cNvSpPr>
            <a:spLocks noGrp="1"/>
          </p:cNvSpPr>
          <p:nvPr>
            <p:ph type="title"/>
          </p:nvPr>
        </p:nvSpPr>
        <p:spPr/>
        <p:txBody>
          <a:bodyPr/>
          <a:lstStyle/>
          <a:p>
            <a:r>
              <a:rPr lang="en-US"/>
              <a:t>Formalizing Reinforcement Learning</a:t>
            </a:r>
          </a:p>
        </p:txBody>
      </p:sp>
      <p:pic>
        <p:nvPicPr>
          <p:cNvPr id="7" name="Picture 6">
            <a:extLst>
              <a:ext uri="{FF2B5EF4-FFF2-40B4-BE49-F238E27FC236}">
                <a16:creationId xmlns:a16="http://schemas.microsoft.com/office/drawing/2014/main" id="{01A49FDA-2866-004D-AB43-40C4ACE8CC7C}"/>
              </a:ext>
            </a:extLst>
          </p:cNvPr>
          <p:cNvPicPr>
            <a:picLocks noChangeAspect="1"/>
          </p:cNvPicPr>
          <p:nvPr/>
        </p:nvPicPr>
        <p:blipFill rotWithShape="1">
          <a:blip r:embed="rId2"/>
          <a:srcRect r="44587"/>
          <a:stretch/>
        </p:blipFill>
        <p:spPr>
          <a:xfrm>
            <a:off x="2232025" y="1541043"/>
            <a:ext cx="4679950" cy="1435100"/>
          </a:xfrm>
          <a:prstGeom prst="rect">
            <a:avLst/>
          </a:prstGeom>
        </p:spPr>
      </p:pic>
      <p:sp>
        <p:nvSpPr>
          <p:cNvPr id="8" name="TextBox 7">
            <a:extLst>
              <a:ext uri="{FF2B5EF4-FFF2-40B4-BE49-F238E27FC236}">
                <a16:creationId xmlns:a16="http://schemas.microsoft.com/office/drawing/2014/main" id="{20C7C36B-61FE-4F4F-84FF-474431BE2A1E}"/>
              </a:ext>
            </a:extLst>
          </p:cNvPr>
          <p:cNvSpPr txBox="1"/>
          <p:nvPr/>
        </p:nvSpPr>
        <p:spPr>
          <a:xfrm>
            <a:off x="685800" y="4224299"/>
            <a:ext cx="7696200" cy="674914"/>
          </a:xfrm>
          <a:prstGeom prst="rect">
            <a:avLst/>
          </a:prstGeom>
          <a:noFill/>
        </p:spPr>
        <p:txBody>
          <a:bodyPr wrap="square" rtlCol="0">
            <a:noAutofit/>
          </a:bodyPr>
          <a:lstStyle/>
          <a:p>
            <a:r>
              <a:rPr lang="en-US"/>
              <a:t>How big is the probability distribution of three steps?</a:t>
            </a:r>
          </a:p>
        </p:txBody>
      </p:sp>
      <p:sp>
        <p:nvSpPr>
          <p:cNvPr id="6" name="Right Brace 5">
            <a:extLst>
              <a:ext uri="{FF2B5EF4-FFF2-40B4-BE49-F238E27FC236}">
                <a16:creationId xmlns:a16="http://schemas.microsoft.com/office/drawing/2014/main" id="{6D4A36E1-8A81-5B40-A688-ED00E1D18792}"/>
              </a:ext>
            </a:extLst>
          </p:cNvPr>
          <p:cNvSpPr/>
          <p:nvPr/>
        </p:nvSpPr>
        <p:spPr>
          <a:xfrm rot="5400000">
            <a:off x="4419600" y="818180"/>
            <a:ext cx="304800" cy="46799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D6FEDEE-56A8-A74C-9B41-6245CA70C829}"/>
              </a:ext>
            </a:extLst>
          </p:cNvPr>
          <p:cNvSpPr txBox="1"/>
          <p:nvPr/>
        </p:nvSpPr>
        <p:spPr>
          <a:xfrm>
            <a:off x="4031627" y="3246413"/>
            <a:ext cx="1080745" cy="646331"/>
          </a:xfrm>
          <a:prstGeom prst="rect">
            <a:avLst/>
          </a:prstGeom>
          <a:noFill/>
        </p:spPr>
        <p:txBody>
          <a:bodyPr wrap="none" rtlCol="0">
            <a:spAutoFit/>
          </a:bodyPr>
          <a:lstStyle/>
          <a:p>
            <a:r>
              <a:rPr lang="en-US" sz="3600" i="1"/>
              <a:t>T </a:t>
            </a:r>
            <a:r>
              <a:rPr lang="en-US" sz="3600"/>
              <a:t>= 3</a:t>
            </a:r>
          </a:p>
        </p:txBody>
      </p:sp>
      <p:sp>
        <p:nvSpPr>
          <p:cNvPr id="11" name="TextBox 10">
            <a:extLst>
              <a:ext uri="{FF2B5EF4-FFF2-40B4-BE49-F238E27FC236}">
                <a16:creationId xmlns:a16="http://schemas.microsoft.com/office/drawing/2014/main" id="{5FFB7CA8-2118-2D4C-A169-C1F4F3BAE0C8}"/>
              </a:ext>
            </a:extLst>
          </p:cNvPr>
          <p:cNvSpPr txBox="1"/>
          <p:nvPr/>
        </p:nvSpPr>
        <p:spPr>
          <a:xfrm>
            <a:off x="3499429" y="4670626"/>
            <a:ext cx="2145139" cy="646331"/>
          </a:xfrm>
          <a:prstGeom prst="rect">
            <a:avLst/>
          </a:prstGeom>
          <a:noFill/>
        </p:spPr>
        <p:txBody>
          <a:bodyPr wrap="none" rtlCol="0">
            <a:spAutoFit/>
          </a:bodyPr>
          <a:lstStyle/>
          <a:p>
            <a:r>
              <a:rPr lang="en-US" sz="3600" i="1"/>
              <a:t>p</a:t>
            </a:r>
            <a:r>
              <a:rPr lang="en-US" sz="3600"/>
              <a:t>(</a:t>
            </a:r>
            <a:r>
              <a:rPr lang="en-US" sz="3600" i="1"/>
              <a:t>s</a:t>
            </a:r>
            <a:r>
              <a:rPr lang="en-US" sz="3600" baseline="-25000"/>
              <a:t>1</a:t>
            </a:r>
            <a:r>
              <a:rPr lang="en-US" sz="3600"/>
              <a:t>, </a:t>
            </a:r>
            <a:r>
              <a:rPr lang="en-US" sz="3600" i="1"/>
              <a:t>s</a:t>
            </a:r>
            <a:r>
              <a:rPr lang="en-US" sz="3600" baseline="-25000"/>
              <a:t>2</a:t>
            </a:r>
            <a:r>
              <a:rPr lang="en-US" sz="3600"/>
              <a:t>, </a:t>
            </a:r>
            <a:r>
              <a:rPr lang="en-US" sz="3600" i="1"/>
              <a:t>s</a:t>
            </a:r>
            <a:r>
              <a:rPr lang="en-US" sz="3600" baseline="-25000"/>
              <a:t>3</a:t>
            </a:r>
            <a:r>
              <a:rPr lang="en-US" sz="3600"/>
              <a:t>)</a:t>
            </a:r>
          </a:p>
        </p:txBody>
      </p:sp>
      <p:sp>
        <p:nvSpPr>
          <p:cNvPr id="9" name="TextBox 8">
            <a:extLst>
              <a:ext uri="{FF2B5EF4-FFF2-40B4-BE49-F238E27FC236}">
                <a16:creationId xmlns:a16="http://schemas.microsoft.com/office/drawing/2014/main" id="{1F7936BA-6E04-FE4F-8000-C3AFBBB0EABE}"/>
              </a:ext>
            </a:extLst>
          </p:cNvPr>
          <p:cNvSpPr txBox="1"/>
          <p:nvPr/>
        </p:nvSpPr>
        <p:spPr>
          <a:xfrm>
            <a:off x="685800" y="5563242"/>
            <a:ext cx="7696200" cy="989958"/>
          </a:xfrm>
          <a:prstGeom prst="rect">
            <a:avLst/>
          </a:prstGeom>
          <a:noFill/>
        </p:spPr>
        <p:txBody>
          <a:bodyPr wrap="square" rtlCol="0">
            <a:noAutofit/>
          </a:bodyPr>
          <a:lstStyle/>
          <a:p>
            <a:pPr marL="342900" indent="-342900">
              <a:buFont typeface="+mj-lt"/>
              <a:buAutoNum type="arabicPeriod"/>
            </a:pPr>
            <a:r>
              <a:rPr lang="en-US"/>
              <a:t>What is the cardinality of a state </a:t>
            </a:r>
            <a:r>
              <a:rPr lang="en-US" i="1"/>
              <a:t>s</a:t>
            </a:r>
            <a:r>
              <a:rPr lang="en-US"/>
              <a:t>?</a:t>
            </a:r>
          </a:p>
          <a:p>
            <a:pPr marL="342900" indent="-342900">
              <a:buFont typeface="+mj-lt"/>
              <a:buAutoNum type="arabicPeriod"/>
            </a:pPr>
            <a:r>
              <a:rPr lang="en-US"/>
              <a:t>What is the cardinality of the joint distribution?</a:t>
            </a:r>
          </a:p>
          <a:p>
            <a:pPr marL="342900" indent="-342900">
              <a:buFont typeface="+mj-lt"/>
              <a:buAutoNum type="arabicPeriod"/>
            </a:pPr>
            <a:r>
              <a:rPr lang="en-US"/>
              <a:t>Are there some optimizations that we can apply to the joint distribution?</a:t>
            </a:r>
          </a:p>
        </p:txBody>
      </p:sp>
    </p:spTree>
    <p:extLst>
      <p:ext uri="{BB962C8B-B14F-4D97-AF65-F5344CB8AC3E}">
        <p14:creationId xmlns:p14="http://schemas.microsoft.com/office/powerpoint/2010/main" val="465828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5393-82F1-104A-9D63-1E4DCD914D3E}"/>
              </a:ext>
            </a:extLst>
          </p:cNvPr>
          <p:cNvSpPr>
            <a:spLocks noGrp="1"/>
          </p:cNvSpPr>
          <p:nvPr>
            <p:ph type="title"/>
          </p:nvPr>
        </p:nvSpPr>
        <p:spPr/>
        <p:txBody>
          <a:bodyPr/>
          <a:lstStyle/>
          <a:p>
            <a:r>
              <a:rPr lang="en-US"/>
              <a:t>Formalizing RL: key insight</a:t>
            </a:r>
          </a:p>
        </p:txBody>
      </p:sp>
      <p:pic>
        <p:nvPicPr>
          <p:cNvPr id="7" name="Picture 6">
            <a:extLst>
              <a:ext uri="{FF2B5EF4-FFF2-40B4-BE49-F238E27FC236}">
                <a16:creationId xmlns:a16="http://schemas.microsoft.com/office/drawing/2014/main" id="{01A49FDA-2866-004D-AB43-40C4ACE8CC7C}"/>
              </a:ext>
            </a:extLst>
          </p:cNvPr>
          <p:cNvPicPr>
            <a:picLocks noChangeAspect="1"/>
          </p:cNvPicPr>
          <p:nvPr/>
        </p:nvPicPr>
        <p:blipFill rotWithShape="1">
          <a:blip r:embed="rId2"/>
          <a:srcRect r="44587"/>
          <a:stretch/>
        </p:blipFill>
        <p:spPr>
          <a:xfrm>
            <a:off x="2232025" y="1541043"/>
            <a:ext cx="4679950" cy="1435100"/>
          </a:xfrm>
          <a:prstGeom prst="rect">
            <a:avLst/>
          </a:prstGeom>
        </p:spPr>
      </p:pic>
      <p:sp>
        <p:nvSpPr>
          <p:cNvPr id="8" name="TextBox 7">
            <a:extLst>
              <a:ext uri="{FF2B5EF4-FFF2-40B4-BE49-F238E27FC236}">
                <a16:creationId xmlns:a16="http://schemas.microsoft.com/office/drawing/2014/main" id="{20C7C36B-61FE-4F4F-84FF-474431BE2A1E}"/>
              </a:ext>
            </a:extLst>
          </p:cNvPr>
          <p:cNvSpPr txBox="1"/>
          <p:nvPr/>
        </p:nvSpPr>
        <p:spPr>
          <a:xfrm>
            <a:off x="685800" y="4224299"/>
            <a:ext cx="7696200" cy="674914"/>
          </a:xfrm>
          <a:prstGeom prst="rect">
            <a:avLst/>
          </a:prstGeom>
          <a:noFill/>
        </p:spPr>
        <p:txBody>
          <a:bodyPr wrap="square" rtlCol="0">
            <a:noAutofit/>
          </a:bodyPr>
          <a:lstStyle/>
          <a:p>
            <a:r>
              <a:rPr lang="en-US"/>
              <a:t>When thinking about time events, sometimes we do not need to thinkin about the past. Transition dynamics sometimes </a:t>
            </a:r>
            <a:r>
              <a:rPr lang="en-US" b="1"/>
              <a:t>do not depend on when they happen</a:t>
            </a:r>
          </a:p>
        </p:txBody>
      </p:sp>
      <p:sp>
        <p:nvSpPr>
          <p:cNvPr id="6" name="Right Brace 5">
            <a:extLst>
              <a:ext uri="{FF2B5EF4-FFF2-40B4-BE49-F238E27FC236}">
                <a16:creationId xmlns:a16="http://schemas.microsoft.com/office/drawing/2014/main" id="{6D4A36E1-8A81-5B40-A688-ED00E1D18792}"/>
              </a:ext>
            </a:extLst>
          </p:cNvPr>
          <p:cNvSpPr/>
          <p:nvPr/>
        </p:nvSpPr>
        <p:spPr>
          <a:xfrm rot="5400000">
            <a:off x="4419600" y="818180"/>
            <a:ext cx="304800" cy="46799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D6FEDEE-56A8-A74C-9B41-6245CA70C829}"/>
              </a:ext>
            </a:extLst>
          </p:cNvPr>
          <p:cNvSpPr txBox="1"/>
          <p:nvPr/>
        </p:nvSpPr>
        <p:spPr>
          <a:xfrm>
            <a:off x="4031627" y="3246413"/>
            <a:ext cx="1080745" cy="646331"/>
          </a:xfrm>
          <a:prstGeom prst="rect">
            <a:avLst/>
          </a:prstGeom>
          <a:noFill/>
        </p:spPr>
        <p:txBody>
          <a:bodyPr wrap="none" rtlCol="0">
            <a:spAutoFit/>
          </a:bodyPr>
          <a:lstStyle/>
          <a:p>
            <a:r>
              <a:rPr lang="en-US" sz="3600" i="1"/>
              <a:t>T </a:t>
            </a:r>
            <a:r>
              <a:rPr lang="en-US" sz="3600"/>
              <a:t>= 3</a:t>
            </a:r>
          </a:p>
        </p:txBody>
      </p:sp>
      <p:sp>
        <p:nvSpPr>
          <p:cNvPr id="11" name="TextBox 10">
            <a:extLst>
              <a:ext uri="{FF2B5EF4-FFF2-40B4-BE49-F238E27FC236}">
                <a16:creationId xmlns:a16="http://schemas.microsoft.com/office/drawing/2014/main" id="{5FFB7CA8-2118-2D4C-A169-C1F4F3BAE0C8}"/>
              </a:ext>
            </a:extLst>
          </p:cNvPr>
          <p:cNvSpPr txBox="1"/>
          <p:nvPr/>
        </p:nvSpPr>
        <p:spPr>
          <a:xfrm>
            <a:off x="1176882" y="5335414"/>
            <a:ext cx="4690518" cy="646331"/>
          </a:xfrm>
          <a:prstGeom prst="rect">
            <a:avLst/>
          </a:prstGeom>
          <a:noFill/>
        </p:spPr>
        <p:txBody>
          <a:bodyPr wrap="square" rtlCol="0">
            <a:spAutoFit/>
          </a:bodyPr>
          <a:lstStyle/>
          <a:p>
            <a:r>
              <a:rPr lang="en-US" sz="3600" i="1"/>
              <a:t>p</a:t>
            </a:r>
            <a:r>
              <a:rPr lang="en-US" sz="3600"/>
              <a:t>(</a:t>
            </a:r>
            <a:r>
              <a:rPr lang="en-US" sz="3600" i="1"/>
              <a:t>s</a:t>
            </a:r>
            <a:r>
              <a:rPr lang="en-US" sz="3600" baseline="-25000"/>
              <a:t>next</a:t>
            </a:r>
            <a:r>
              <a:rPr lang="en-US" sz="3600"/>
              <a:t> |</a:t>
            </a:r>
            <a:r>
              <a:rPr lang="en-US" sz="3600" i="1"/>
              <a:t>s</a:t>
            </a:r>
            <a:r>
              <a:rPr lang="en-US" sz="3600" baseline="-25000"/>
              <a:t>now</a:t>
            </a:r>
            <a:r>
              <a:rPr lang="en-US" sz="3600"/>
              <a:t>=              )</a:t>
            </a:r>
          </a:p>
        </p:txBody>
      </p:sp>
      <p:pic>
        <p:nvPicPr>
          <p:cNvPr id="12" name="Picture 11">
            <a:extLst>
              <a:ext uri="{FF2B5EF4-FFF2-40B4-BE49-F238E27FC236}">
                <a16:creationId xmlns:a16="http://schemas.microsoft.com/office/drawing/2014/main" id="{4B86EA59-A8F0-0841-8CD5-16AE042B94D5}"/>
              </a:ext>
            </a:extLst>
          </p:cNvPr>
          <p:cNvPicPr>
            <a:picLocks noChangeAspect="1"/>
          </p:cNvPicPr>
          <p:nvPr/>
        </p:nvPicPr>
        <p:blipFill rotWithShape="1">
          <a:blip r:embed="rId2"/>
          <a:srcRect l="59022" r="25639"/>
          <a:stretch/>
        </p:blipFill>
        <p:spPr>
          <a:xfrm>
            <a:off x="3733800" y="5019981"/>
            <a:ext cx="1295400" cy="1435100"/>
          </a:xfrm>
          <a:prstGeom prst="rect">
            <a:avLst/>
          </a:prstGeom>
        </p:spPr>
      </p:pic>
      <p:sp>
        <p:nvSpPr>
          <p:cNvPr id="3" name="TextBox 2">
            <a:extLst>
              <a:ext uri="{FF2B5EF4-FFF2-40B4-BE49-F238E27FC236}">
                <a16:creationId xmlns:a16="http://schemas.microsoft.com/office/drawing/2014/main" id="{FE035A07-0485-3E43-871E-4E1810FA07F6}"/>
              </a:ext>
            </a:extLst>
          </p:cNvPr>
          <p:cNvSpPr txBox="1"/>
          <p:nvPr/>
        </p:nvSpPr>
        <p:spPr>
          <a:xfrm>
            <a:off x="5867400" y="5443625"/>
            <a:ext cx="1174104" cy="369332"/>
          </a:xfrm>
          <a:prstGeom prst="rect">
            <a:avLst/>
          </a:prstGeom>
          <a:noFill/>
        </p:spPr>
        <p:txBody>
          <a:bodyPr wrap="none" rtlCol="0">
            <a:spAutoFit/>
          </a:bodyPr>
          <a:lstStyle/>
          <a:p>
            <a:r>
              <a:rPr lang="en-US"/>
              <a:t>examples?</a:t>
            </a:r>
          </a:p>
        </p:txBody>
      </p:sp>
    </p:spTree>
    <p:extLst>
      <p:ext uri="{BB962C8B-B14F-4D97-AF65-F5344CB8AC3E}">
        <p14:creationId xmlns:p14="http://schemas.microsoft.com/office/powerpoint/2010/main" val="3441713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DD9F-CF16-924D-873B-0B98A81BFFDE}"/>
              </a:ext>
            </a:extLst>
          </p:cNvPr>
          <p:cNvSpPr>
            <a:spLocks noGrp="1"/>
          </p:cNvSpPr>
          <p:nvPr>
            <p:ph type="title"/>
          </p:nvPr>
        </p:nvSpPr>
        <p:spPr/>
        <p:txBody>
          <a:bodyPr/>
          <a:lstStyle/>
          <a:p>
            <a:r>
              <a:rPr lang="en-US"/>
              <a:t>Markov Chains: Theory</a:t>
            </a:r>
          </a:p>
        </p:txBody>
      </p:sp>
      <p:sp>
        <p:nvSpPr>
          <p:cNvPr id="3" name="Content Placeholder 2">
            <a:extLst>
              <a:ext uri="{FF2B5EF4-FFF2-40B4-BE49-F238E27FC236}">
                <a16:creationId xmlns:a16="http://schemas.microsoft.com/office/drawing/2014/main" id="{503FEE5E-2BCE-4047-AA78-D92C58A86F16}"/>
              </a:ext>
            </a:extLst>
          </p:cNvPr>
          <p:cNvSpPr>
            <a:spLocks noGrp="1"/>
          </p:cNvSpPr>
          <p:nvPr>
            <p:ph idx="1"/>
          </p:nvPr>
        </p:nvSpPr>
        <p:spPr>
          <a:xfrm>
            <a:off x="457200" y="1600200"/>
            <a:ext cx="8229600" cy="1371599"/>
          </a:xfrm>
        </p:spPr>
        <p:txBody>
          <a:bodyPr>
            <a:normAutofit/>
          </a:bodyPr>
          <a:lstStyle/>
          <a:p>
            <a:r>
              <a:rPr lang="en-US"/>
              <a:t>State space models: we can specificy the transition dynamics of a system</a:t>
            </a:r>
          </a:p>
        </p:txBody>
      </p:sp>
      <p:pic>
        <p:nvPicPr>
          <p:cNvPr id="14338" name="Picture 2" descr="Andrey Markov - Wikipedia">
            <a:extLst>
              <a:ext uri="{FF2B5EF4-FFF2-40B4-BE49-F238E27FC236}">
                <a16:creationId xmlns:a16="http://schemas.microsoft.com/office/drawing/2014/main" id="{F237E9B8-CF04-2A47-8B77-25A0CDE55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367" y="2895600"/>
            <a:ext cx="2345266"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EA4A8A-5522-E94D-8A87-8F2994524032}"/>
              </a:ext>
            </a:extLst>
          </p:cNvPr>
          <p:cNvSpPr txBox="1"/>
          <p:nvPr/>
        </p:nvSpPr>
        <p:spPr>
          <a:xfrm>
            <a:off x="3503449" y="6096000"/>
            <a:ext cx="2416111" cy="523220"/>
          </a:xfrm>
          <a:prstGeom prst="rect">
            <a:avLst/>
          </a:prstGeom>
          <a:noFill/>
        </p:spPr>
        <p:txBody>
          <a:bodyPr wrap="none" rtlCol="0">
            <a:spAutoFit/>
          </a:bodyPr>
          <a:lstStyle/>
          <a:p>
            <a:pPr algn="ctr"/>
            <a:r>
              <a:rPr lang="en-US" sz="2800"/>
              <a:t>Andrey Markov</a:t>
            </a:r>
          </a:p>
        </p:txBody>
      </p:sp>
    </p:spTree>
    <p:extLst>
      <p:ext uri="{BB962C8B-B14F-4D97-AF65-F5344CB8AC3E}">
        <p14:creationId xmlns:p14="http://schemas.microsoft.com/office/powerpoint/2010/main" val="604768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DD9F-CF16-924D-873B-0B98A81BFFDE}"/>
              </a:ext>
            </a:extLst>
          </p:cNvPr>
          <p:cNvSpPr>
            <a:spLocks noGrp="1"/>
          </p:cNvSpPr>
          <p:nvPr>
            <p:ph type="title"/>
          </p:nvPr>
        </p:nvSpPr>
        <p:spPr/>
        <p:txBody>
          <a:bodyPr/>
          <a:lstStyle/>
          <a:p>
            <a:r>
              <a:rPr lang="en-US"/>
              <a:t>Markov Chains: Theory</a:t>
            </a:r>
          </a:p>
        </p:txBody>
      </p:sp>
      <p:sp>
        <p:nvSpPr>
          <p:cNvPr id="3" name="Content Placeholder 2">
            <a:extLst>
              <a:ext uri="{FF2B5EF4-FFF2-40B4-BE49-F238E27FC236}">
                <a16:creationId xmlns:a16="http://schemas.microsoft.com/office/drawing/2014/main" id="{503FEE5E-2BCE-4047-AA78-D92C58A86F16}"/>
              </a:ext>
            </a:extLst>
          </p:cNvPr>
          <p:cNvSpPr>
            <a:spLocks noGrp="1"/>
          </p:cNvSpPr>
          <p:nvPr>
            <p:ph idx="1"/>
          </p:nvPr>
        </p:nvSpPr>
        <p:spPr>
          <a:xfrm>
            <a:off x="457200" y="1600200"/>
            <a:ext cx="8229600" cy="1371599"/>
          </a:xfrm>
        </p:spPr>
        <p:txBody>
          <a:bodyPr>
            <a:normAutofit/>
          </a:bodyPr>
          <a:lstStyle/>
          <a:p>
            <a:r>
              <a:rPr lang="en-US"/>
              <a:t>State space models: we can specificy the transition dynamics of a system</a:t>
            </a:r>
          </a:p>
        </p:txBody>
      </p:sp>
      <p:sp>
        <p:nvSpPr>
          <p:cNvPr id="5" name="Rectangle 4">
            <a:extLst>
              <a:ext uri="{FF2B5EF4-FFF2-40B4-BE49-F238E27FC236}">
                <a16:creationId xmlns:a16="http://schemas.microsoft.com/office/drawing/2014/main" id="{17C7A02C-21E3-584D-B896-6343D07A48D8}"/>
              </a:ext>
            </a:extLst>
          </p:cNvPr>
          <p:cNvSpPr/>
          <p:nvPr/>
        </p:nvSpPr>
        <p:spPr>
          <a:xfrm>
            <a:off x="489856" y="5939231"/>
            <a:ext cx="8349343" cy="646331"/>
          </a:xfrm>
          <a:prstGeom prst="rect">
            <a:avLst/>
          </a:prstGeom>
        </p:spPr>
        <p:txBody>
          <a:bodyPr wrap="square">
            <a:spAutoFit/>
          </a:bodyPr>
          <a:lstStyle/>
          <a:p>
            <a:r>
              <a:rPr lang="en-US"/>
              <a:t>https://towardsdatascience.com/markov-chain-analysis-and-simulation-using-python-4507cee0b06e</a:t>
            </a:r>
          </a:p>
        </p:txBody>
      </p:sp>
      <p:sp>
        <p:nvSpPr>
          <p:cNvPr id="7" name="Oval 6">
            <a:extLst>
              <a:ext uri="{FF2B5EF4-FFF2-40B4-BE49-F238E27FC236}">
                <a16:creationId xmlns:a16="http://schemas.microsoft.com/office/drawing/2014/main" id="{EE2710CB-2241-974F-9E40-27ABCE3AF039}"/>
              </a:ext>
            </a:extLst>
          </p:cNvPr>
          <p:cNvSpPr/>
          <p:nvPr/>
        </p:nvSpPr>
        <p:spPr>
          <a:xfrm>
            <a:off x="208643"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a:t>
            </a:r>
            <a:endParaRPr lang="en-US" i="1"/>
          </a:p>
        </p:txBody>
      </p:sp>
      <p:sp>
        <p:nvSpPr>
          <p:cNvPr id="9" name="Oval 8">
            <a:extLst>
              <a:ext uri="{FF2B5EF4-FFF2-40B4-BE49-F238E27FC236}">
                <a16:creationId xmlns:a16="http://schemas.microsoft.com/office/drawing/2014/main" id="{E0DE7D87-EDAA-8B4A-BD90-C2FB782AF105}"/>
              </a:ext>
            </a:extLst>
          </p:cNvPr>
          <p:cNvSpPr/>
          <p:nvPr/>
        </p:nvSpPr>
        <p:spPr>
          <a:xfrm>
            <a:off x="1687929"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t+1</a:t>
            </a:r>
            <a:endParaRPr lang="en-US" i="1"/>
          </a:p>
        </p:txBody>
      </p:sp>
      <p:cxnSp>
        <p:nvCxnSpPr>
          <p:cNvPr id="10" name="Straight Arrow Connector 9">
            <a:extLst>
              <a:ext uri="{FF2B5EF4-FFF2-40B4-BE49-F238E27FC236}">
                <a16:creationId xmlns:a16="http://schemas.microsoft.com/office/drawing/2014/main" id="{9EFB1D41-138C-8B46-BAED-D65DF2E44CE4}"/>
              </a:ext>
            </a:extLst>
          </p:cNvPr>
          <p:cNvCxnSpPr>
            <a:stCxn id="7" idx="6"/>
            <a:endCxn id="9" idx="2"/>
          </p:cNvCxnSpPr>
          <p:nvPr/>
        </p:nvCxnSpPr>
        <p:spPr>
          <a:xfrm>
            <a:off x="894443" y="3924300"/>
            <a:ext cx="79348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79D3A43-CA59-994A-A094-834523BDF778}"/>
              </a:ext>
            </a:extLst>
          </p:cNvPr>
          <p:cNvSpPr txBox="1"/>
          <p:nvPr/>
        </p:nvSpPr>
        <p:spPr>
          <a:xfrm>
            <a:off x="773416" y="3198852"/>
            <a:ext cx="1035540" cy="369332"/>
          </a:xfrm>
          <a:prstGeom prst="rect">
            <a:avLst/>
          </a:prstGeom>
          <a:noFill/>
        </p:spPr>
        <p:txBody>
          <a:bodyPr wrap="none" rtlCol="0">
            <a:spAutoFit/>
          </a:bodyPr>
          <a:lstStyle/>
          <a:p>
            <a:r>
              <a:rPr lang="en-US" i="1"/>
              <a:t>p</a:t>
            </a:r>
            <a:r>
              <a:rPr lang="en-US"/>
              <a:t>(</a:t>
            </a:r>
            <a:r>
              <a:rPr lang="en-US" i="1"/>
              <a:t>s</a:t>
            </a:r>
            <a:r>
              <a:rPr lang="en-US" i="1" baseline="-25000"/>
              <a:t>t</a:t>
            </a:r>
            <a:r>
              <a:rPr lang="en-US" baseline="-25000"/>
              <a:t>+1</a:t>
            </a:r>
            <a:r>
              <a:rPr lang="en-US"/>
              <a:t>|</a:t>
            </a:r>
            <a:r>
              <a:rPr lang="en-US" i="1"/>
              <a:t> s</a:t>
            </a:r>
            <a:r>
              <a:rPr lang="en-US" i="1" baseline="-25000"/>
              <a:t>t</a:t>
            </a:r>
            <a:r>
              <a:rPr lang="en-US"/>
              <a:t>)</a:t>
            </a:r>
          </a:p>
        </p:txBody>
      </p:sp>
      <p:sp>
        <p:nvSpPr>
          <p:cNvPr id="13" name="TextBox 12">
            <a:extLst>
              <a:ext uri="{FF2B5EF4-FFF2-40B4-BE49-F238E27FC236}">
                <a16:creationId xmlns:a16="http://schemas.microsoft.com/office/drawing/2014/main" id="{1E4444B0-13B7-A24C-81D5-C116BB7EDE35}"/>
              </a:ext>
            </a:extLst>
          </p:cNvPr>
          <p:cNvSpPr txBox="1"/>
          <p:nvPr/>
        </p:nvSpPr>
        <p:spPr>
          <a:xfrm>
            <a:off x="59517" y="4357984"/>
            <a:ext cx="984052" cy="276999"/>
          </a:xfrm>
          <a:prstGeom prst="rect">
            <a:avLst/>
          </a:prstGeom>
          <a:noFill/>
        </p:spPr>
        <p:txBody>
          <a:bodyPr wrap="none" rtlCol="0">
            <a:spAutoFit/>
          </a:bodyPr>
          <a:lstStyle/>
          <a:p>
            <a:r>
              <a:rPr lang="en-US" sz="1200"/>
              <a:t>current state</a:t>
            </a:r>
          </a:p>
        </p:txBody>
      </p:sp>
      <p:sp>
        <p:nvSpPr>
          <p:cNvPr id="15" name="TextBox 14">
            <a:extLst>
              <a:ext uri="{FF2B5EF4-FFF2-40B4-BE49-F238E27FC236}">
                <a16:creationId xmlns:a16="http://schemas.microsoft.com/office/drawing/2014/main" id="{9BBA2BBA-4F91-B64B-BC6A-8BFA7660FD61}"/>
              </a:ext>
            </a:extLst>
          </p:cNvPr>
          <p:cNvSpPr txBox="1"/>
          <p:nvPr/>
        </p:nvSpPr>
        <p:spPr>
          <a:xfrm>
            <a:off x="665863" y="4724400"/>
            <a:ext cx="1772537" cy="400110"/>
          </a:xfrm>
          <a:prstGeom prst="rect">
            <a:avLst/>
          </a:prstGeom>
          <a:noFill/>
        </p:spPr>
        <p:txBody>
          <a:bodyPr wrap="none" rtlCol="0">
            <a:spAutoFit/>
          </a:bodyPr>
          <a:lstStyle/>
          <a:p>
            <a:r>
              <a:rPr lang="en-US" sz="2000"/>
              <a:t>: state at time </a:t>
            </a:r>
            <a:r>
              <a:rPr lang="en-US" sz="2000" i="1"/>
              <a:t>t</a:t>
            </a:r>
            <a:endParaRPr lang="en-US" sz="2000"/>
          </a:p>
        </p:txBody>
      </p:sp>
      <p:sp>
        <p:nvSpPr>
          <p:cNvPr id="14" name="Rectangle 13">
            <a:extLst>
              <a:ext uri="{FF2B5EF4-FFF2-40B4-BE49-F238E27FC236}">
                <a16:creationId xmlns:a16="http://schemas.microsoft.com/office/drawing/2014/main" id="{1DC1FF62-6953-A847-A954-130E01F194A9}"/>
              </a:ext>
            </a:extLst>
          </p:cNvPr>
          <p:cNvSpPr/>
          <p:nvPr/>
        </p:nvSpPr>
        <p:spPr>
          <a:xfrm>
            <a:off x="424164" y="4769945"/>
            <a:ext cx="323165" cy="369332"/>
          </a:xfrm>
          <a:prstGeom prst="rect">
            <a:avLst/>
          </a:prstGeom>
        </p:spPr>
        <p:txBody>
          <a:bodyPr wrap="none">
            <a:spAutoFit/>
          </a:bodyPr>
          <a:lstStyle/>
          <a:p>
            <a:r>
              <a:rPr lang="en-US" i="1"/>
              <a:t>s</a:t>
            </a:r>
            <a:r>
              <a:rPr lang="en-US" i="1" baseline="-25000"/>
              <a:t>t</a:t>
            </a:r>
            <a:endParaRPr lang="en-US"/>
          </a:p>
        </p:txBody>
      </p:sp>
      <p:sp>
        <p:nvSpPr>
          <p:cNvPr id="17" name="TextBox 16">
            <a:extLst>
              <a:ext uri="{FF2B5EF4-FFF2-40B4-BE49-F238E27FC236}">
                <a16:creationId xmlns:a16="http://schemas.microsoft.com/office/drawing/2014/main" id="{2DE8E778-5A12-5A49-902F-0A37D68A0140}"/>
              </a:ext>
            </a:extLst>
          </p:cNvPr>
          <p:cNvSpPr txBox="1"/>
          <p:nvPr/>
        </p:nvSpPr>
        <p:spPr>
          <a:xfrm>
            <a:off x="1642232" y="4357984"/>
            <a:ext cx="801310" cy="276999"/>
          </a:xfrm>
          <a:prstGeom prst="rect">
            <a:avLst/>
          </a:prstGeom>
          <a:noFill/>
        </p:spPr>
        <p:txBody>
          <a:bodyPr wrap="none" rtlCol="0">
            <a:spAutoFit/>
          </a:bodyPr>
          <a:lstStyle/>
          <a:p>
            <a:pPr algn="ctr"/>
            <a:r>
              <a:rPr lang="en-US" sz="1200"/>
              <a:t>next state</a:t>
            </a:r>
          </a:p>
        </p:txBody>
      </p:sp>
      <p:sp>
        <p:nvSpPr>
          <p:cNvPr id="16" name="TextBox 15">
            <a:extLst>
              <a:ext uri="{FF2B5EF4-FFF2-40B4-BE49-F238E27FC236}">
                <a16:creationId xmlns:a16="http://schemas.microsoft.com/office/drawing/2014/main" id="{B82D5032-91AB-B447-AA37-047CDFDC4752}"/>
              </a:ext>
            </a:extLst>
          </p:cNvPr>
          <p:cNvSpPr txBox="1"/>
          <p:nvPr/>
        </p:nvSpPr>
        <p:spPr>
          <a:xfrm>
            <a:off x="3581400" y="3070944"/>
            <a:ext cx="3746347" cy="369332"/>
          </a:xfrm>
          <a:prstGeom prst="rect">
            <a:avLst/>
          </a:prstGeom>
          <a:noFill/>
        </p:spPr>
        <p:txBody>
          <a:bodyPr wrap="none" rtlCol="0">
            <a:spAutoFit/>
          </a:bodyPr>
          <a:lstStyle/>
          <a:p>
            <a:r>
              <a:rPr lang="en-US"/>
              <a:t>how can we efficiently represent this?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F69EE4-1A51-064F-BEE2-EFF52FCD0D1C}"/>
                  </a:ext>
                </a:extLst>
              </p:cNvPr>
              <p:cNvSpPr txBox="1"/>
              <p:nvPr/>
            </p:nvSpPr>
            <p:spPr>
              <a:xfrm>
                <a:off x="3339500" y="3771753"/>
                <a:ext cx="23335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a:latin typeface="Cambria Math" panose="02040503050406030204" pitchFamily="18" charset="0"/>
                        </a:rPr>
                        <m:t>𝑝</m:t>
                      </m:r>
                      <m:d>
                        <m:dPr>
                          <m:ctrlPr>
                            <a:rPr lang="en-US" sz="2800" b="0" i="1">
                              <a:latin typeface="Cambria Math" panose="02040503050406030204" pitchFamily="18" charset="0"/>
                            </a:rPr>
                          </m:ctrlPr>
                        </m:dPr>
                        <m:e>
                          <m:sSub>
                            <m:sSubPr>
                              <m:ctrlPr>
                                <a:rPr lang="en-US" sz="2800" b="0" i="1">
                                  <a:latin typeface="Cambria Math" panose="02040503050406030204" pitchFamily="18" charset="0"/>
                                </a:rPr>
                              </m:ctrlPr>
                            </m:sSubPr>
                            <m:e>
                              <m:r>
                                <a:rPr lang="en-US" sz="2800" b="0" i="1">
                                  <a:latin typeface="Cambria Math" panose="02040503050406030204" pitchFamily="18" charset="0"/>
                                </a:rPr>
                                <m:t>𝑠</m:t>
                              </m:r>
                            </m:e>
                            <m:sub>
                              <m:r>
                                <a:rPr lang="en-US" sz="2800" b="0" i="1">
                                  <a:latin typeface="Cambria Math" panose="02040503050406030204" pitchFamily="18" charset="0"/>
                                </a:rPr>
                                <m:t>1</m:t>
                              </m:r>
                            </m:sub>
                          </m:sSub>
                          <m:r>
                            <a:rPr lang="en-US" sz="2800" b="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a:latin typeface="Cambria Math" panose="02040503050406030204" pitchFamily="18" charset="0"/>
                                </a:rPr>
                                <m:t>2</m:t>
                              </m:r>
                            </m:sub>
                          </m:sSub>
                          <m:r>
                            <a:rPr lang="en-US" sz="2800" b="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a:latin typeface="Cambria Math" panose="02040503050406030204" pitchFamily="18" charset="0"/>
                                </a:rPr>
                                <m:t>3</m:t>
                              </m:r>
                            </m:sub>
                          </m:sSub>
                        </m:e>
                      </m:d>
                      <m:r>
                        <a:rPr lang="en-US" sz="2800" b="0" i="1">
                          <a:latin typeface="Cambria Math" panose="02040503050406030204" pitchFamily="18" charset="0"/>
                        </a:rPr>
                        <m:t>=?</m:t>
                      </m:r>
                    </m:oMath>
                  </m:oMathPara>
                </a14:m>
                <a:endParaRPr lang="en-US" sz="2800"/>
              </a:p>
            </p:txBody>
          </p:sp>
        </mc:Choice>
        <mc:Fallback xmlns="">
          <p:sp>
            <p:nvSpPr>
              <p:cNvPr id="20" name="TextBox 19">
                <a:extLst>
                  <a:ext uri="{FF2B5EF4-FFF2-40B4-BE49-F238E27FC236}">
                    <a16:creationId xmlns:a16="http://schemas.microsoft.com/office/drawing/2014/main" id="{DEF69EE4-1A51-064F-BEE2-EFF52FCD0D1C}"/>
                  </a:ext>
                </a:extLst>
              </p:cNvPr>
              <p:cNvSpPr txBox="1">
                <a:spLocks noRot="1" noChangeAspect="1" noMove="1" noResize="1" noEditPoints="1" noAdjustHandles="1" noChangeArrowheads="1" noChangeShapeType="1" noTextEdit="1"/>
              </p:cNvSpPr>
              <p:nvPr/>
            </p:nvSpPr>
            <p:spPr>
              <a:xfrm>
                <a:off x="3339500" y="3771753"/>
                <a:ext cx="2333588" cy="430887"/>
              </a:xfrm>
              <a:prstGeom prst="rect">
                <a:avLst/>
              </a:prstGeom>
              <a:blipFill>
                <a:blip r:embed="rId2"/>
                <a:stretch>
                  <a:fillRect l="-3261" r="-3261" b="-23529"/>
                </a:stretch>
              </a:blipFill>
            </p:spPr>
            <p:txBody>
              <a:bodyPr/>
              <a:lstStyle/>
              <a:p>
                <a:r>
                  <a:rPr lang="en-US">
                    <a:noFill/>
                  </a:rPr>
                  <a:t> </a:t>
                </a:r>
              </a:p>
            </p:txBody>
          </p:sp>
        </mc:Fallback>
      </mc:AlternateContent>
    </p:spTree>
    <p:extLst>
      <p:ext uri="{BB962C8B-B14F-4D97-AF65-F5344CB8AC3E}">
        <p14:creationId xmlns:p14="http://schemas.microsoft.com/office/powerpoint/2010/main" val="288367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DD9F-CF16-924D-873B-0B98A81BFFDE}"/>
              </a:ext>
            </a:extLst>
          </p:cNvPr>
          <p:cNvSpPr>
            <a:spLocks noGrp="1"/>
          </p:cNvSpPr>
          <p:nvPr>
            <p:ph type="title"/>
          </p:nvPr>
        </p:nvSpPr>
        <p:spPr/>
        <p:txBody>
          <a:bodyPr/>
          <a:lstStyle/>
          <a:p>
            <a:r>
              <a:rPr lang="en-US"/>
              <a:t>Markov Chains: Theory</a:t>
            </a:r>
          </a:p>
        </p:txBody>
      </p:sp>
      <p:sp>
        <p:nvSpPr>
          <p:cNvPr id="3" name="Content Placeholder 2">
            <a:extLst>
              <a:ext uri="{FF2B5EF4-FFF2-40B4-BE49-F238E27FC236}">
                <a16:creationId xmlns:a16="http://schemas.microsoft.com/office/drawing/2014/main" id="{503FEE5E-2BCE-4047-AA78-D92C58A86F16}"/>
              </a:ext>
            </a:extLst>
          </p:cNvPr>
          <p:cNvSpPr>
            <a:spLocks noGrp="1"/>
          </p:cNvSpPr>
          <p:nvPr>
            <p:ph idx="1"/>
          </p:nvPr>
        </p:nvSpPr>
        <p:spPr>
          <a:xfrm>
            <a:off x="457200" y="1600200"/>
            <a:ext cx="8229600" cy="1371599"/>
          </a:xfrm>
        </p:spPr>
        <p:txBody>
          <a:bodyPr>
            <a:normAutofit/>
          </a:bodyPr>
          <a:lstStyle/>
          <a:p>
            <a:r>
              <a:rPr lang="en-US"/>
              <a:t>State space models: we can specificy the transition dynamics of a system</a:t>
            </a:r>
          </a:p>
        </p:txBody>
      </p:sp>
      <p:sp>
        <p:nvSpPr>
          <p:cNvPr id="5" name="Rectangle 4">
            <a:extLst>
              <a:ext uri="{FF2B5EF4-FFF2-40B4-BE49-F238E27FC236}">
                <a16:creationId xmlns:a16="http://schemas.microsoft.com/office/drawing/2014/main" id="{17C7A02C-21E3-584D-B896-6343D07A48D8}"/>
              </a:ext>
            </a:extLst>
          </p:cNvPr>
          <p:cNvSpPr/>
          <p:nvPr/>
        </p:nvSpPr>
        <p:spPr>
          <a:xfrm>
            <a:off x="489856" y="5939231"/>
            <a:ext cx="8349343" cy="646331"/>
          </a:xfrm>
          <a:prstGeom prst="rect">
            <a:avLst/>
          </a:prstGeom>
        </p:spPr>
        <p:txBody>
          <a:bodyPr wrap="square">
            <a:spAutoFit/>
          </a:bodyPr>
          <a:lstStyle/>
          <a:p>
            <a:r>
              <a:rPr lang="en-US"/>
              <a:t>https://towardsdatascience.com/markov-chain-analysis-and-simulation-using-python-4507cee0b06e</a:t>
            </a:r>
          </a:p>
        </p:txBody>
      </p:sp>
      <p:sp>
        <p:nvSpPr>
          <p:cNvPr id="7" name="Oval 6">
            <a:extLst>
              <a:ext uri="{FF2B5EF4-FFF2-40B4-BE49-F238E27FC236}">
                <a16:creationId xmlns:a16="http://schemas.microsoft.com/office/drawing/2014/main" id="{EE2710CB-2241-974F-9E40-27ABCE3AF039}"/>
              </a:ext>
            </a:extLst>
          </p:cNvPr>
          <p:cNvSpPr/>
          <p:nvPr/>
        </p:nvSpPr>
        <p:spPr>
          <a:xfrm>
            <a:off x="208643"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a:t>
            </a:r>
            <a:endParaRPr lang="en-US" i="1"/>
          </a:p>
        </p:txBody>
      </p:sp>
      <p:sp>
        <p:nvSpPr>
          <p:cNvPr id="9" name="Oval 8">
            <a:extLst>
              <a:ext uri="{FF2B5EF4-FFF2-40B4-BE49-F238E27FC236}">
                <a16:creationId xmlns:a16="http://schemas.microsoft.com/office/drawing/2014/main" id="{E0DE7D87-EDAA-8B4A-BD90-C2FB782AF105}"/>
              </a:ext>
            </a:extLst>
          </p:cNvPr>
          <p:cNvSpPr/>
          <p:nvPr/>
        </p:nvSpPr>
        <p:spPr>
          <a:xfrm>
            <a:off x="1687929"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t+1</a:t>
            </a:r>
            <a:endParaRPr lang="en-US" i="1"/>
          </a:p>
        </p:txBody>
      </p:sp>
      <p:cxnSp>
        <p:nvCxnSpPr>
          <p:cNvPr id="10" name="Straight Arrow Connector 9">
            <a:extLst>
              <a:ext uri="{FF2B5EF4-FFF2-40B4-BE49-F238E27FC236}">
                <a16:creationId xmlns:a16="http://schemas.microsoft.com/office/drawing/2014/main" id="{9EFB1D41-138C-8B46-BAED-D65DF2E44CE4}"/>
              </a:ext>
            </a:extLst>
          </p:cNvPr>
          <p:cNvCxnSpPr>
            <a:stCxn id="7" idx="6"/>
            <a:endCxn id="9" idx="2"/>
          </p:cNvCxnSpPr>
          <p:nvPr/>
        </p:nvCxnSpPr>
        <p:spPr>
          <a:xfrm>
            <a:off x="894443" y="3924300"/>
            <a:ext cx="79348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79D3A43-CA59-994A-A094-834523BDF778}"/>
              </a:ext>
            </a:extLst>
          </p:cNvPr>
          <p:cNvSpPr txBox="1"/>
          <p:nvPr/>
        </p:nvSpPr>
        <p:spPr>
          <a:xfrm>
            <a:off x="773416" y="3198852"/>
            <a:ext cx="1035540" cy="369332"/>
          </a:xfrm>
          <a:prstGeom prst="rect">
            <a:avLst/>
          </a:prstGeom>
          <a:noFill/>
        </p:spPr>
        <p:txBody>
          <a:bodyPr wrap="none" rtlCol="0">
            <a:spAutoFit/>
          </a:bodyPr>
          <a:lstStyle/>
          <a:p>
            <a:r>
              <a:rPr lang="en-US" i="1"/>
              <a:t>p</a:t>
            </a:r>
            <a:r>
              <a:rPr lang="en-US"/>
              <a:t>(</a:t>
            </a:r>
            <a:r>
              <a:rPr lang="en-US" i="1"/>
              <a:t>s</a:t>
            </a:r>
            <a:r>
              <a:rPr lang="en-US" i="1" baseline="-25000"/>
              <a:t>t</a:t>
            </a:r>
            <a:r>
              <a:rPr lang="en-US" baseline="-25000"/>
              <a:t>+1</a:t>
            </a:r>
            <a:r>
              <a:rPr lang="en-US"/>
              <a:t>|</a:t>
            </a:r>
            <a:r>
              <a:rPr lang="en-US" i="1"/>
              <a:t> s</a:t>
            </a:r>
            <a:r>
              <a:rPr lang="en-US" i="1" baseline="-25000"/>
              <a:t>t</a:t>
            </a:r>
            <a:r>
              <a:rPr lang="en-US"/>
              <a:t>)</a:t>
            </a:r>
          </a:p>
        </p:txBody>
      </p:sp>
      <p:sp>
        <p:nvSpPr>
          <p:cNvPr id="13" name="TextBox 12">
            <a:extLst>
              <a:ext uri="{FF2B5EF4-FFF2-40B4-BE49-F238E27FC236}">
                <a16:creationId xmlns:a16="http://schemas.microsoft.com/office/drawing/2014/main" id="{1E4444B0-13B7-A24C-81D5-C116BB7EDE35}"/>
              </a:ext>
            </a:extLst>
          </p:cNvPr>
          <p:cNvSpPr txBox="1"/>
          <p:nvPr/>
        </p:nvSpPr>
        <p:spPr>
          <a:xfrm>
            <a:off x="59517" y="4357984"/>
            <a:ext cx="984052" cy="276999"/>
          </a:xfrm>
          <a:prstGeom prst="rect">
            <a:avLst/>
          </a:prstGeom>
          <a:noFill/>
        </p:spPr>
        <p:txBody>
          <a:bodyPr wrap="none" rtlCol="0">
            <a:spAutoFit/>
          </a:bodyPr>
          <a:lstStyle/>
          <a:p>
            <a:r>
              <a:rPr lang="en-US" sz="1200"/>
              <a:t>current state</a:t>
            </a:r>
          </a:p>
        </p:txBody>
      </p:sp>
      <p:sp>
        <p:nvSpPr>
          <p:cNvPr id="15" name="TextBox 14">
            <a:extLst>
              <a:ext uri="{FF2B5EF4-FFF2-40B4-BE49-F238E27FC236}">
                <a16:creationId xmlns:a16="http://schemas.microsoft.com/office/drawing/2014/main" id="{9BBA2BBA-4F91-B64B-BC6A-8BFA7660FD61}"/>
              </a:ext>
            </a:extLst>
          </p:cNvPr>
          <p:cNvSpPr txBox="1"/>
          <p:nvPr/>
        </p:nvSpPr>
        <p:spPr>
          <a:xfrm>
            <a:off x="665863" y="4724400"/>
            <a:ext cx="1772537" cy="400110"/>
          </a:xfrm>
          <a:prstGeom prst="rect">
            <a:avLst/>
          </a:prstGeom>
          <a:noFill/>
        </p:spPr>
        <p:txBody>
          <a:bodyPr wrap="none" rtlCol="0">
            <a:spAutoFit/>
          </a:bodyPr>
          <a:lstStyle/>
          <a:p>
            <a:r>
              <a:rPr lang="en-US" sz="2000"/>
              <a:t>: state at time </a:t>
            </a:r>
            <a:r>
              <a:rPr lang="en-US" sz="2000" i="1"/>
              <a:t>t</a:t>
            </a:r>
            <a:endParaRPr lang="en-US" sz="2000"/>
          </a:p>
        </p:txBody>
      </p:sp>
      <p:sp>
        <p:nvSpPr>
          <p:cNvPr id="14" name="Rectangle 13">
            <a:extLst>
              <a:ext uri="{FF2B5EF4-FFF2-40B4-BE49-F238E27FC236}">
                <a16:creationId xmlns:a16="http://schemas.microsoft.com/office/drawing/2014/main" id="{1DC1FF62-6953-A847-A954-130E01F194A9}"/>
              </a:ext>
            </a:extLst>
          </p:cNvPr>
          <p:cNvSpPr/>
          <p:nvPr/>
        </p:nvSpPr>
        <p:spPr>
          <a:xfrm>
            <a:off x="424164" y="4769945"/>
            <a:ext cx="323165" cy="369332"/>
          </a:xfrm>
          <a:prstGeom prst="rect">
            <a:avLst/>
          </a:prstGeom>
        </p:spPr>
        <p:txBody>
          <a:bodyPr wrap="none">
            <a:spAutoFit/>
          </a:bodyPr>
          <a:lstStyle/>
          <a:p>
            <a:r>
              <a:rPr lang="en-US" i="1"/>
              <a:t>s</a:t>
            </a:r>
            <a:r>
              <a:rPr lang="en-US" i="1" baseline="-25000"/>
              <a:t>t</a:t>
            </a:r>
            <a:endParaRPr lang="en-US"/>
          </a:p>
        </p:txBody>
      </p:sp>
      <p:sp>
        <p:nvSpPr>
          <p:cNvPr id="17" name="TextBox 16">
            <a:extLst>
              <a:ext uri="{FF2B5EF4-FFF2-40B4-BE49-F238E27FC236}">
                <a16:creationId xmlns:a16="http://schemas.microsoft.com/office/drawing/2014/main" id="{2DE8E778-5A12-5A49-902F-0A37D68A0140}"/>
              </a:ext>
            </a:extLst>
          </p:cNvPr>
          <p:cNvSpPr txBox="1"/>
          <p:nvPr/>
        </p:nvSpPr>
        <p:spPr>
          <a:xfrm>
            <a:off x="1642232" y="4357984"/>
            <a:ext cx="801310" cy="276999"/>
          </a:xfrm>
          <a:prstGeom prst="rect">
            <a:avLst/>
          </a:prstGeom>
          <a:noFill/>
        </p:spPr>
        <p:txBody>
          <a:bodyPr wrap="none" rtlCol="0">
            <a:spAutoFit/>
          </a:bodyPr>
          <a:lstStyle/>
          <a:p>
            <a:pPr algn="ctr"/>
            <a:r>
              <a:rPr lang="en-US" sz="1200"/>
              <a:t>next state</a:t>
            </a:r>
          </a:p>
        </p:txBody>
      </p:sp>
      <p:sp>
        <p:nvSpPr>
          <p:cNvPr id="16" name="TextBox 15">
            <a:extLst>
              <a:ext uri="{FF2B5EF4-FFF2-40B4-BE49-F238E27FC236}">
                <a16:creationId xmlns:a16="http://schemas.microsoft.com/office/drawing/2014/main" id="{B82D5032-91AB-B447-AA37-047CDFDC4752}"/>
              </a:ext>
            </a:extLst>
          </p:cNvPr>
          <p:cNvSpPr txBox="1"/>
          <p:nvPr/>
        </p:nvSpPr>
        <p:spPr>
          <a:xfrm>
            <a:off x="3581400" y="3070944"/>
            <a:ext cx="3746347" cy="369332"/>
          </a:xfrm>
          <a:prstGeom prst="rect">
            <a:avLst/>
          </a:prstGeom>
          <a:noFill/>
        </p:spPr>
        <p:txBody>
          <a:bodyPr wrap="none" rtlCol="0">
            <a:spAutoFit/>
          </a:bodyPr>
          <a:lstStyle/>
          <a:p>
            <a:r>
              <a:rPr lang="en-US"/>
              <a:t>how can we efficiently represent this?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ECBD83-558C-5E4D-829E-B0001F6878B6}"/>
                  </a:ext>
                </a:extLst>
              </p:cNvPr>
              <p:cNvSpPr txBox="1"/>
              <p:nvPr/>
            </p:nvSpPr>
            <p:spPr>
              <a:xfrm>
                <a:off x="3339500" y="3771753"/>
                <a:ext cx="561762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a:latin typeface="Cambria Math" panose="02040503050406030204" pitchFamily="18" charset="0"/>
                        </a:rPr>
                        <m:t>𝑝</m:t>
                      </m:r>
                      <m:d>
                        <m:dPr>
                          <m:ctrlPr>
                            <a:rPr lang="en-US" sz="2800" b="0" i="1">
                              <a:latin typeface="Cambria Math" panose="02040503050406030204" pitchFamily="18" charset="0"/>
                            </a:rPr>
                          </m:ctrlPr>
                        </m:dPr>
                        <m:e>
                          <m:sSub>
                            <m:sSubPr>
                              <m:ctrlPr>
                                <a:rPr lang="en-US" sz="2800" b="0" i="1">
                                  <a:latin typeface="Cambria Math" panose="02040503050406030204" pitchFamily="18" charset="0"/>
                                </a:rPr>
                              </m:ctrlPr>
                            </m:sSubPr>
                            <m:e>
                              <m:r>
                                <a:rPr lang="en-US" sz="2800" b="0" i="1">
                                  <a:latin typeface="Cambria Math" panose="02040503050406030204" pitchFamily="18" charset="0"/>
                                </a:rPr>
                                <m:t>𝑠</m:t>
                              </m:r>
                            </m:e>
                            <m:sub>
                              <m:r>
                                <a:rPr lang="en-US" sz="2800" b="0" i="1">
                                  <a:latin typeface="Cambria Math" panose="02040503050406030204" pitchFamily="18" charset="0"/>
                                </a:rPr>
                                <m:t>1</m:t>
                              </m:r>
                            </m:sub>
                          </m:sSub>
                          <m:r>
                            <a:rPr lang="en-US" sz="2800" b="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a:latin typeface="Cambria Math" panose="02040503050406030204" pitchFamily="18" charset="0"/>
                                </a:rPr>
                                <m:t>2</m:t>
                              </m:r>
                            </m:sub>
                          </m:sSub>
                          <m:r>
                            <a:rPr lang="en-US" sz="2800" b="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b="0" i="1">
                                  <a:latin typeface="Cambria Math" panose="02040503050406030204" pitchFamily="18" charset="0"/>
                                </a:rPr>
                                <m:t>3</m:t>
                              </m:r>
                            </m:sub>
                          </m:sSub>
                        </m:e>
                      </m:d>
                      <m:r>
                        <a:rPr lang="en-US" sz="2800" b="0" i="1">
                          <a:latin typeface="Cambria Math" panose="02040503050406030204" pitchFamily="18" charset="0"/>
                        </a:rPr>
                        <m:t>=</m:t>
                      </m:r>
                      <m:r>
                        <a:rPr lang="en-US" sz="2800" b="0" i="1">
                          <a:latin typeface="Cambria Math" panose="02040503050406030204" pitchFamily="18" charset="0"/>
                        </a:rPr>
                        <m:t>𝑝</m:t>
                      </m:r>
                      <m:d>
                        <m:dPr>
                          <m:ctrlPr>
                            <a:rPr lang="en-US" sz="2800" b="0" i="1">
                              <a:latin typeface="Cambria Math" panose="02040503050406030204" pitchFamily="18" charset="0"/>
                            </a:rPr>
                          </m:ctrlPr>
                        </m:dPr>
                        <m:e>
                          <m:sSub>
                            <m:sSubPr>
                              <m:ctrlPr>
                                <a:rPr lang="en-US" sz="2800" b="0" i="1">
                                  <a:latin typeface="Cambria Math" panose="02040503050406030204" pitchFamily="18" charset="0"/>
                                </a:rPr>
                              </m:ctrlPr>
                            </m:sSubPr>
                            <m:e>
                              <m:r>
                                <a:rPr lang="en-US" sz="2800" b="0" i="1">
                                  <a:latin typeface="Cambria Math" panose="02040503050406030204" pitchFamily="18" charset="0"/>
                                </a:rPr>
                                <m:t>𝑠</m:t>
                              </m:r>
                            </m:e>
                            <m:sub>
                              <m:r>
                                <a:rPr lang="en-US" sz="2800" b="0" i="1">
                                  <a:latin typeface="Cambria Math" panose="02040503050406030204" pitchFamily="18" charset="0"/>
                                </a:rPr>
                                <m:t>3</m:t>
                              </m:r>
                            </m:sub>
                          </m:sSub>
                        </m:e>
                        <m:e>
                          <m:sSub>
                            <m:sSubPr>
                              <m:ctrlPr>
                                <a:rPr lang="en-US" sz="2800" b="0" i="1">
                                  <a:latin typeface="Cambria Math" panose="02040503050406030204" pitchFamily="18" charset="0"/>
                                </a:rPr>
                              </m:ctrlPr>
                            </m:sSubPr>
                            <m:e>
                              <m:r>
                                <a:rPr lang="en-US" sz="2800" b="0" i="1">
                                  <a:latin typeface="Cambria Math" panose="02040503050406030204" pitchFamily="18" charset="0"/>
                                </a:rPr>
                                <m:t>𝑠</m:t>
                              </m:r>
                            </m:e>
                            <m:sub>
                              <m:r>
                                <a:rPr lang="en-US" sz="2800" b="0" i="1">
                                  <a:latin typeface="Cambria Math" panose="02040503050406030204" pitchFamily="18" charset="0"/>
                                </a:rPr>
                                <m:t>2</m:t>
                              </m:r>
                            </m:sub>
                          </m:sSub>
                        </m:e>
                      </m:d>
                      <m:r>
                        <a:rPr lang="en-US" sz="2800" b="0" i="1">
                          <a:latin typeface="Cambria Math" panose="02040503050406030204" pitchFamily="18" charset="0"/>
                        </a:rPr>
                        <m:t>𝑝</m:t>
                      </m:r>
                      <m:d>
                        <m:dPr>
                          <m:ctrlPr>
                            <a:rPr lang="en-US" sz="2800" b="0" i="1">
                              <a:latin typeface="Cambria Math" panose="02040503050406030204" pitchFamily="18" charset="0"/>
                            </a:rPr>
                          </m:ctrlPr>
                        </m:dPr>
                        <m:e>
                          <m:sSub>
                            <m:sSubPr>
                              <m:ctrlPr>
                                <a:rPr lang="en-US" sz="2800" b="0" i="1">
                                  <a:latin typeface="Cambria Math" panose="02040503050406030204" pitchFamily="18" charset="0"/>
                                </a:rPr>
                              </m:ctrlPr>
                            </m:sSubPr>
                            <m:e>
                              <m:r>
                                <a:rPr lang="en-US" sz="2800" b="0" i="1">
                                  <a:latin typeface="Cambria Math" panose="02040503050406030204" pitchFamily="18" charset="0"/>
                                </a:rPr>
                                <m:t>𝑠</m:t>
                              </m:r>
                            </m:e>
                            <m:sub>
                              <m:r>
                                <a:rPr lang="en-US" sz="2800" b="0" i="1">
                                  <a:latin typeface="Cambria Math" panose="02040503050406030204" pitchFamily="18" charset="0"/>
                                </a:rPr>
                                <m:t>2</m:t>
                              </m:r>
                            </m:sub>
                          </m:sSub>
                        </m:e>
                        <m:e>
                          <m:sSub>
                            <m:sSubPr>
                              <m:ctrlPr>
                                <a:rPr lang="en-US" sz="2800" b="0" i="1">
                                  <a:latin typeface="Cambria Math" panose="02040503050406030204" pitchFamily="18" charset="0"/>
                                </a:rPr>
                              </m:ctrlPr>
                            </m:sSubPr>
                            <m:e>
                              <m:r>
                                <a:rPr lang="en-US" sz="2800" b="0" i="1">
                                  <a:latin typeface="Cambria Math" panose="02040503050406030204" pitchFamily="18" charset="0"/>
                                </a:rPr>
                                <m:t>𝑠</m:t>
                              </m:r>
                            </m:e>
                            <m:sub>
                              <m:r>
                                <a:rPr lang="en-US" sz="2800" b="0" i="1">
                                  <a:latin typeface="Cambria Math" panose="02040503050406030204" pitchFamily="18" charset="0"/>
                                </a:rPr>
                                <m:t>1</m:t>
                              </m:r>
                            </m:sub>
                          </m:sSub>
                        </m:e>
                      </m:d>
                      <m:r>
                        <a:rPr lang="en-US" sz="2800" b="0" i="1">
                          <a:latin typeface="Cambria Math" panose="02040503050406030204" pitchFamily="18" charset="0"/>
                        </a:rPr>
                        <m:t>𝑝</m:t>
                      </m:r>
                      <m:r>
                        <a:rPr lang="en-US" sz="2800" b="0" i="1">
                          <a:latin typeface="Cambria Math" panose="02040503050406030204" pitchFamily="18" charset="0"/>
                        </a:rPr>
                        <m:t>(</m:t>
                      </m:r>
                      <m:sSub>
                        <m:sSubPr>
                          <m:ctrlPr>
                            <a:rPr lang="en-US" sz="2800" b="0" i="1">
                              <a:latin typeface="Cambria Math" panose="02040503050406030204" pitchFamily="18" charset="0"/>
                            </a:rPr>
                          </m:ctrlPr>
                        </m:sSubPr>
                        <m:e>
                          <m:r>
                            <a:rPr lang="en-US" sz="2800" b="0" i="1">
                              <a:latin typeface="Cambria Math" panose="02040503050406030204" pitchFamily="18" charset="0"/>
                            </a:rPr>
                            <m:t>𝑠</m:t>
                          </m:r>
                        </m:e>
                        <m:sub>
                          <m:r>
                            <a:rPr lang="en-US" sz="2800" b="0" i="1">
                              <a:latin typeface="Cambria Math" panose="02040503050406030204" pitchFamily="18" charset="0"/>
                            </a:rPr>
                            <m:t>1</m:t>
                          </m:r>
                        </m:sub>
                      </m:sSub>
                      <m:r>
                        <a:rPr lang="en-US" sz="2800" b="0" i="1">
                          <a:latin typeface="Cambria Math" panose="02040503050406030204" pitchFamily="18" charset="0"/>
                        </a:rPr>
                        <m:t>)</m:t>
                      </m:r>
                    </m:oMath>
                  </m:oMathPara>
                </a14:m>
                <a:endParaRPr lang="en-US" sz="2800"/>
              </a:p>
            </p:txBody>
          </p:sp>
        </mc:Choice>
        <mc:Fallback xmlns="">
          <p:sp>
            <p:nvSpPr>
              <p:cNvPr id="4" name="TextBox 3">
                <a:extLst>
                  <a:ext uri="{FF2B5EF4-FFF2-40B4-BE49-F238E27FC236}">
                    <a16:creationId xmlns:a16="http://schemas.microsoft.com/office/drawing/2014/main" id="{F7ECBD83-558C-5E4D-829E-B0001F6878B6}"/>
                  </a:ext>
                </a:extLst>
              </p:cNvPr>
              <p:cNvSpPr txBox="1">
                <a:spLocks noRot="1" noChangeAspect="1" noMove="1" noResize="1" noEditPoints="1" noAdjustHandles="1" noChangeArrowheads="1" noChangeShapeType="1" noTextEdit="1"/>
              </p:cNvSpPr>
              <p:nvPr/>
            </p:nvSpPr>
            <p:spPr>
              <a:xfrm>
                <a:off x="3339500" y="3771753"/>
                <a:ext cx="5617628" cy="430887"/>
              </a:xfrm>
              <a:prstGeom prst="rect">
                <a:avLst/>
              </a:prstGeom>
              <a:blipFill>
                <a:blip r:embed="rId2"/>
                <a:stretch>
                  <a:fillRect l="-1129" t="-2941" r="-1806" b="-35294"/>
                </a:stretch>
              </a:blipFill>
            </p:spPr>
            <p:txBody>
              <a:bodyPr/>
              <a:lstStyle/>
              <a:p>
                <a:r>
                  <a:rPr lang="en-US">
                    <a:noFill/>
                  </a:rPr>
                  <a:t> </a:t>
                </a:r>
              </a:p>
            </p:txBody>
          </p:sp>
        </mc:Fallback>
      </mc:AlternateContent>
    </p:spTree>
    <p:extLst>
      <p:ext uri="{BB962C8B-B14F-4D97-AF65-F5344CB8AC3E}">
        <p14:creationId xmlns:p14="http://schemas.microsoft.com/office/powerpoint/2010/main" val="1982840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DD9F-CF16-924D-873B-0B98A81BFFDE}"/>
              </a:ext>
            </a:extLst>
          </p:cNvPr>
          <p:cNvSpPr>
            <a:spLocks noGrp="1"/>
          </p:cNvSpPr>
          <p:nvPr>
            <p:ph type="title"/>
          </p:nvPr>
        </p:nvSpPr>
        <p:spPr/>
        <p:txBody>
          <a:bodyPr/>
          <a:lstStyle/>
          <a:p>
            <a:r>
              <a:rPr lang="en-US"/>
              <a:t>Markov Chains: Theory</a:t>
            </a:r>
          </a:p>
        </p:txBody>
      </p:sp>
      <p:sp>
        <p:nvSpPr>
          <p:cNvPr id="3" name="Content Placeholder 2">
            <a:extLst>
              <a:ext uri="{FF2B5EF4-FFF2-40B4-BE49-F238E27FC236}">
                <a16:creationId xmlns:a16="http://schemas.microsoft.com/office/drawing/2014/main" id="{503FEE5E-2BCE-4047-AA78-D92C58A86F16}"/>
              </a:ext>
            </a:extLst>
          </p:cNvPr>
          <p:cNvSpPr>
            <a:spLocks noGrp="1"/>
          </p:cNvSpPr>
          <p:nvPr>
            <p:ph idx="1"/>
          </p:nvPr>
        </p:nvSpPr>
        <p:spPr>
          <a:xfrm>
            <a:off x="457200" y="1600200"/>
            <a:ext cx="8229600" cy="1371599"/>
          </a:xfrm>
        </p:spPr>
        <p:txBody>
          <a:bodyPr>
            <a:normAutofit/>
          </a:bodyPr>
          <a:lstStyle/>
          <a:p>
            <a:r>
              <a:rPr lang="en-US"/>
              <a:t>State space models: we can specificy the transition dynamics of a system</a:t>
            </a:r>
          </a:p>
        </p:txBody>
      </p:sp>
      <p:sp>
        <p:nvSpPr>
          <p:cNvPr id="5" name="Rectangle 4">
            <a:extLst>
              <a:ext uri="{FF2B5EF4-FFF2-40B4-BE49-F238E27FC236}">
                <a16:creationId xmlns:a16="http://schemas.microsoft.com/office/drawing/2014/main" id="{17C7A02C-21E3-584D-B896-6343D07A48D8}"/>
              </a:ext>
            </a:extLst>
          </p:cNvPr>
          <p:cNvSpPr/>
          <p:nvPr/>
        </p:nvSpPr>
        <p:spPr>
          <a:xfrm>
            <a:off x="489856" y="5939231"/>
            <a:ext cx="8349343" cy="646331"/>
          </a:xfrm>
          <a:prstGeom prst="rect">
            <a:avLst/>
          </a:prstGeom>
        </p:spPr>
        <p:txBody>
          <a:bodyPr wrap="square">
            <a:spAutoFit/>
          </a:bodyPr>
          <a:lstStyle/>
          <a:p>
            <a:r>
              <a:rPr lang="en-US"/>
              <a:t>https://towardsdatascience.com/markov-chain-analysis-and-simulation-using-python-4507cee0b06e</a:t>
            </a:r>
          </a:p>
        </p:txBody>
      </p:sp>
      <p:sp>
        <p:nvSpPr>
          <p:cNvPr id="7" name="Oval 6">
            <a:extLst>
              <a:ext uri="{FF2B5EF4-FFF2-40B4-BE49-F238E27FC236}">
                <a16:creationId xmlns:a16="http://schemas.microsoft.com/office/drawing/2014/main" id="{EE2710CB-2241-974F-9E40-27ABCE3AF039}"/>
              </a:ext>
            </a:extLst>
          </p:cNvPr>
          <p:cNvSpPr/>
          <p:nvPr/>
        </p:nvSpPr>
        <p:spPr>
          <a:xfrm>
            <a:off x="208643"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a:t>
            </a:r>
            <a:endParaRPr lang="en-US" i="1"/>
          </a:p>
        </p:txBody>
      </p:sp>
      <p:sp>
        <p:nvSpPr>
          <p:cNvPr id="9" name="Oval 8">
            <a:extLst>
              <a:ext uri="{FF2B5EF4-FFF2-40B4-BE49-F238E27FC236}">
                <a16:creationId xmlns:a16="http://schemas.microsoft.com/office/drawing/2014/main" id="{E0DE7D87-EDAA-8B4A-BD90-C2FB782AF105}"/>
              </a:ext>
            </a:extLst>
          </p:cNvPr>
          <p:cNvSpPr/>
          <p:nvPr/>
        </p:nvSpPr>
        <p:spPr>
          <a:xfrm>
            <a:off x="1687929"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t+1</a:t>
            </a:r>
            <a:endParaRPr lang="en-US" i="1"/>
          </a:p>
        </p:txBody>
      </p:sp>
      <p:cxnSp>
        <p:nvCxnSpPr>
          <p:cNvPr id="10" name="Straight Arrow Connector 9">
            <a:extLst>
              <a:ext uri="{FF2B5EF4-FFF2-40B4-BE49-F238E27FC236}">
                <a16:creationId xmlns:a16="http://schemas.microsoft.com/office/drawing/2014/main" id="{9EFB1D41-138C-8B46-BAED-D65DF2E44CE4}"/>
              </a:ext>
            </a:extLst>
          </p:cNvPr>
          <p:cNvCxnSpPr>
            <a:stCxn id="7" idx="6"/>
            <a:endCxn id="9" idx="2"/>
          </p:cNvCxnSpPr>
          <p:nvPr/>
        </p:nvCxnSpPr>
        <p:spPr>
          <a:xfrm>
            <a:off x="894443" y="3924300"/>
            <a:ext cx="79348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79D3A43-CA59-994A-A094-834523BDF778}"/>
              </a:ext>
            </a:extLst>
          </p:cNvPr>
          <p:cNvSpPr txBox="1"/>
          <p:nvPr/>
        </p:nvSpPr>
        <p:spPr>
          <a:xfrm>
            <a:off x="773416" y="3198852"/>
            <a:ext cx="1035540" cy="369332"/>
          </a:xfrm>
          <a:prstGeom prst="rect">
            <a:avLst/>
          </a:prstGeom>
          <a:noFill/>
        </p:spPr>
        <p:txBody>
          <a:bodyPr wrap="none" rtlCol="0">
            <a:spAutoFit/>
          </a:bodyPr>
          <a:lstStyle/>
          <a:p>
            <a:r>
              <a:rPr lang="en-US" i="1"/>
              <a:t>p</a:t>
            </a:r>
            <a:r>
              <a:rPr lang="en-US"/>
              <a:t>(</a:t>
            </a:r>
            <a:r>
              <a:rPr lang="en-US" i="1"/>
              <a:t>s</a:t>
            </a:r>
            <a:r>
              <a:rPr lang="en-US" i="1" baseline="-25000"/>
              <a:t>t</a:t>
            </a:r>
            <a:r>
              <a:rPr lang="en-US" baseline="-25000"/>
              <a:t>+1</a:t>
            </a:r>
            <a:r>
              <a:rPr lang="en-US"/>
              <a:t>|</a:t>
            </a:r>
            <a:r>
              <a:rPr lang="en-US" i="1"/>
              <a:t> s</a:t>
            </a:r>
            <a:r>
              <a:rPr lang="en-US" i="1" baseline="-25000"/>
              <a:t>t</a:t>
            </a:r>
            <a:r>
              <a:rPr lang="en-US"/>
              <a:t>)</a:t>
            </a:r>
          </a:p>
        </p:txBody>
      </p:sp>
      <p:sp>
        <p:nvSpPr>
          <p:cNvPr id="13" name="TextBox 12">
            <a:extLst>
              <a:ext uri="{FF2B5EF4-FFF2-40B4-BE49-F238E27FC236}">
                <a16:creationId xmlns:a16="http://schemas.microsoft.com/office/drawing/2014/main" id="{1E4444B0-13B7-A24C-81D5-C116BB7EDE35}"/>
              </a:ext>
            </a:extLst>
          </p:cNvPr>
          <p:cNvSpPr txBox="1"/>
          <p:nvPr/>
        </p:nvSpPr>
        <p:spPr>
          <a:xfrm>
            <a:off x="59517" y="4357984"/>
            <a:ext cx="984052" cy="276999"/>
          </a:xfrm>
          <a:prstGeom prst="rect">
            <a:avLst/>
          </a:prstGeom>
          <a:noFill/>
        </p:spPr>
        <p:txBody>
          <a:bodyPr wrap="none" rtlCol="0">
            <a:spAutoFit/>
          </a:bodyPr>
          <a:lstStyle/>
          <a:p>
            <a:r>
              <a:rPr lang="en-US" sz="1200"/>
              <a:t>current state</a:t>
            </a:r>
          </a:p>
        </p:txBody>
      </p:sp>
      <p:sp>
        <p:nvSpPr>
          <p:cNvPr id="15" name="TextBox 14">
            <a:extLst>
              <a:ext uri="{FF2B5EF4-FFF2-40B4-BE49-F238E27FC236}">
                <a16:creationId xmlns:a16="http://schemas.microsoft.com/office/drawing/2014/main" id="{9BBA2BBA-4F91-B64B-BC6A-8BFA7660FD61}"/>
              </a:ext>
            </a:extLst>
          </p:cNvPr>
          <p:cNvSpPr txBox="1"/>
          <p:nvPr/>
        </p:nvSpPr>
        <p:spPr>
          <a:xfrm>
            <a:off x="665863" y="4724400"/>
            <a:ext cx="1772537" cy="400110"/>
          </a:xfrm>
          <a:prstGeom prst="rect">
            <a:avLst/>
          </a:prstGeom>
          <a:noFill/>
        </p:spPr>
        <p:txBody>
          <a:bodyPr wrap="none" rtlCol="0">
            <a:spAutoFit/>
          </a:bodyPr>
          <a:lstStyle/>
          <a:p>
            <a:r>
              <a:rPr lang="en-US" sz="2000"/>
              <a:t>: state at time </a:t>
            </a:r>
            <a:r>
              <a:rPr lang="en-US" sz="2000" i="1"/>
              <a:t>t</a:t>
            </a:r>
            <a:endParaRPr lang="en-US" sz="2000"/>
          </a:p>
        </p:txBody>
      </p:sp>
      <p:sp>
        <p:nvSpPr>
          <p:cNvPr id="14" name="Rectangle 13">
            <a:extLst>
              <a:ext uri="{FF2B5EF4-FFF2-40B4-BE49-F238E27FC236}">
                <a16:creationId xmlns:a16="http://schemas.microsoft.com/office/drawing/2014/main" id="{1DC1FF62-6953-A847-A954-130E01F194A9}"/>
              </a:ext>
            </a:extLst>
          </p:cNvPr>
          <p:cNvSpPr/>
          <p:nvPr/>
        </p:nvSpPr>
        <p:spPr>
          <a:xfrm>
            <a:off x="424164" y="4769945"/>
            <a:ext cx="323165" cy="369332"/>
          </a:xfrm>
          <a:prstGeom prst="rect">
            <a:avLst/>
          </a:prstGeom>
        </p:spPr>
        <p:txBody>
          <a:bodyPr wrap="none">
            <a:spAutoFit/>
          </a:bodyPr>
          <a:lstStyle/>
          <a:p>
            <a:r>
              <a:rPr lang="en-US" i="1"/>
              <a:t>s</a:t>
            </a:r>
            <a:r>
              <a:rPr lang="en-US" i="1" baseline="-25000"/>
              <a:t>t</a:t>
            </a:r>
            <a:endParaRPr lang="en-US"/>
          </a:p>
        </p:txBody>
      </p:sp>
      <p:sp>
        <p:nvSpPr>
          <p:cNvPr id="17" name="TextBox 16">
            <a:extLst>
              <a:ext uri="{FF2B5EF4-FFF2-40B4-BE49-F238E27FC236}">
                <a16:creationId xmlns:a16="http://schemas.microsoft.com/office/drawing/2014/main" id="{2DE8E778-5A12-5A49-902F-0A37D68A0140}"/>
              </a:ext>
            </a:extLst>
          </p:cNvPr>
          <p:cNvSpPr txBox="1"/>
          <p:nvPr/>
        </p:nvSpPr>
        <p:spPr>
          <a:xfrm>
            <a:off x="1642232" y="4357984"/>
            <a:ext cx="801310" cy="276999"/>
          </a:xfrm>
          <a:prstGeom prst="rect">
            <a:avLst/>
          </a:prstGeom>
          <a:noFill/>
        </p:spPr>
        <p:txBody>
          <a:bodyPr wrap="none" rtlCol="0">
            <a:spAutoFit/>
          </a:bodyPr>
          <a:lstStyle/>
          <a:p>
            <a:pPr algn="ctr"/>
            <a:r>
              <a:rPr lang="en-US" sz="1200"/>
              <a:t>next state</a:t>
            </a:r>
          </a:p>
        </p:txBody>
      </p:sp>
      <p:sp>
        <p:nvSpPr>
          <p:cNvPr id="16" name="TextBox 15">
            <a:extLst>
              <a:ext uri="{FF2B5EF4-FFF2-40B4-BE49-F238E27FC236}">
                <a16:creationId xmlns:a16="http://schemas.microsoft.com/office/drawing/2014/main" id="{B82D5032-91AB-B447-AA37-047CDFDC4752}"/>
              </a:ext>
            </a:extLst>
          </p:cNvPr>
          <p:cNvSpPr txBox="1"/>
          <p:nvPr/>
        </p:nvSpPr>
        <p:spPr>
          <a:xfrm>
            <a:off x="3581400" y="3070944"/>
            <a:ext cx="1178271" cy="369332"/>
          </a:xfrm>
          <a:prstGeom prst="rect">
            <a:avLst/>
          </a:prstGeom>
          <a:noFill/>
        </p:spPr>
        <p:txBody>
          <a:bodyPr wrap="none" rtlCol="0">
            <a:spAutoFit/>
          </a:bodyPr>
          <a:lstStyle/>
          <a:p>
            <a:r>
              <a:rPr lang="en-US"/>
              <a:t>In general: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ECBD83-558C-5E4D-829E-B0001F6878B6}"/>
                  </a:ext>
                </a:extLst>
              </p:cNvPr>
              <p:cNvSpPr txBox="1"/>
              <p:nvPr/>
            </p:nvSpPr>
            <p:spPr>
              <a:xfrm>
                <a:off x="3231886" y="3771753"/>
                <a:ext cx="5514330" cy="924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𝑝</m:t>
                      </m:r>
                      <m:d>
                        <m:dPr>
                          <m:ctrlPr>
                            <a:rPr lang="en-US" sz="2400" b="0" i="1">
                              <a:latin typeface="Cambria Math" panose="02040503050406030204" pitchFamily="18" charset="0"/>
                            </a:rPr>
                          </m:ctrlPr>
                        </m:dPr>
                        <m:e>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1</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a:latin typeface="Cambria Math" panose="02040503050406030204" pitchFamily="18" charset="0"/>
                                </a:rPr>
                                <m:t>2</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a:latin typeface="Cambria Math" panose="02040503050406030204" pitchFamily="18" charset="0"/>
                                </a:rPr>
                                <m:t>𝑇</m:t>
                              </m:r>
                            </m:sub>
                          </m:sSub>
                        </m:e>
                      </m:d>
                      <m:r>
                        <a:rPr lang="en-US" sz="2400" b="0" i="1">
                          <a:latin typeface="Cambria Math" panose="02040503050406030204" pitchFamily="18" charset="0"/>
                        </a:rPr>
                        <m:t>=</m:t>
                      </m:r>
                      <m:r>
                        <a:rPr lang="en-US" sz="2400" b="0" i="1">
                          <a:latin typeface="Cambria Math" panose="02040503050406030204" pitchFamily="18" charset="0"/>
                        </a:rPr>
                        <m:t>𝑝</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1</m:t>
                          </m:r>
                        </m:sub>
                      </m:sSub>
                      <m:r>
                        <a:rPr lang="en-US" sz="2400" b="0" i="1">
                          <a:latin typeface="Cambria Math" panose="02040503050406030204" pitchFamily="18" charset="0"/>
                        </a:rPr>
                        <m:t>)</m:t>
                      </m:r>
                      <m:nary>
                        <m:naryPr>
                          <m:chr m:val="∏"/>
                          <m:supHide m:val="on"/>
                          <m:ctrlPr>
                            <a:rPr lang="en-US" sz="2400" b="0" i="1">
                              <a:latin typeface="Cambria Math" panose="02040503050406030204" pitchFamily="18" charset="0"/>
                            </a:rPr>
                          </m:ctrlPr>
                        </m:naryPr>
                        <m:sub>
                          <m:r>
                            <m:rPr>
                              <m:brk m:alnAt="7"/>
                            </m:rPr>
                            <a:rPr lang="en-US" sz="2400" b="0" i="1">
                              <a:latin typeface="Cambria Math" panose="02040503050406030204" pitchFamily="18" charset="0"/>
                            </a:rPr>
                            <m:t>𝑡</m:t>
                          </m:r>
                          <m:r>
                            <a:rPr lang="en-US" sz="2400" b="0" i="1">
                              <a:latin typeface="Cambria Math" panose="02040503050406030204" pitchFamily="18" charset="0"/>
                            </a:rPr>
                            <m:t>=1,…,</m:t>
                          </m:r>
                          <m:r>
                            <a:rPr lang="en-US" sz="2400" b="0" i="1">
                              <a:latin typeface="Cambria Math" panose="02040503050406030204" pitchFamily="18" charset="0"/>
                            </a:rPr>
                            <m:t>𝑡</m:t>
                          </m:r>
                          <m:r>
                            <a:rPr lang="en-US" sz="2400" b="0" i="1">
                              <a:latin typeface="Cambria Math" panose="02040503050406030204" pitchFamily="18" charset="0"/>
                            </a:rPr>
                            <m:t>−1</m:t>
                          </m:r>
                        </m:sub>
                        <m:sup/>
                        <m:e>
                          <m:r>
                            <a:rPr lang="en-US" sz="2400" b="0" i="1">
                              <a:latin typeface="Cambria Math" panose="02040503050406030204" pitchFamily="18" charset="0"/>
                            </a:rPr>
                            <m:t>𝑝</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r>
                                <a:rPr lang="en-US" sz="2400" b="0" i="1">
                                  <a:latin typeface="Cambria Math" panose="02040503050406030204" pitchFamily="18" charset="0"/>
                                </a:rPr>
                                <m:t>+1</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sub>
                          </m:sSub>
                          <m:r>
                            <a:rPr lang="en-US" sz="2400" b="0" i="1">
                              <a:latin typeface="Cambria Math" panose="02040503050406030204" pitchFamily="18" charset="0"/>
                            </a:rPr>
                            <m:t>)</m:t>
                          </m:r>
                        </m:e>
                      </m:nary>
                    </m:oMath>
                  </m:oMathPara>
                </a14:m>
                <a:endParaRPr lang="en-US" sz="2400"/>
              </a:p>
            </p:txBody>
          </p:sp>
        </mc:Choice>
        <mc:Fallback xmlns="">
          <p:sp>
            <p:nvSpPr>
              <p:cNvPr id="4" name="TextBox 3">
                <a:extLst>
                  <a:ext uri="{FF2B5EF4-FFF2-40B4-BE49-F238E27FC236}">
                    <a16:creationId xmlns:a16="http://schemas.microsoft.com/office/drawing/2014/main" id="{F7ECBD83-558C-5E4D-829E-B0001F6878B6}"/>
                  </a:ext>
                </a:extLst>
              </p:cNvPr>
              <p:cNvSpPr txBox="1">
                <a:spLocks noRot="1" noChangeAspect="1" noMove="1" noResize="1" noEditPoints="1" noAdjustHandles="1" noChangeArrowheads="1" noChangeShapeType="1" noTextEdit="1"/>
              </p:cNvSpPr>
              <p:nvPr/>
            </p:nvSpPr>
            <p:spPr>
              <a:xfrm>
                <a:off x="3231886" y="3771753"/>
                <a:ext cx="5514330" cy="924484"/>
              </a:xfrm>
              <a:prstGeom prst="rect">
                <a:avLst/>
              </a:prstGeom>
              <a:blipFill>
                <a:blip r:embed="rId2"/>
                <a:stretch>
                  <a:fillRect l="-690" t="-146575" r="-1609" b="-197260"/>
                </a:stretch>
              </a:blipFill>
            </p:spPr>
            <p:txBody>
              <a:bodyPr/>
              <a:lstStyle/>
              <a:p>
                <a:r>
                  <a:rPr lang="en-US">
                    <a:noFill/>
                  </a:rPr>
                  <a:t> </a:t>
                </a:r>
              </a:p>
            </p:txBody>
          </p:sp>
        </mc:Fallback>
      </mc:AlternateContent>
    </p:spTree>
    <p:extLst>
      <p:ext uri="{BB962C8B-B14F-4D97-AF65-F5344CB8AC3E}">
        <p14:creationId xmlns:p14="http://schemas.microsoft.com/office/powerpoint/2010/main" val="636673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DD9F-CF16-924D-873B-0B98A81BFFDE}"/>
              </a:ext>
            </a:extLst>
          </p:cNvPr>
          <p:cNvSpPr>
            <a:spLocks noGrp="1"/>
          </p:cNvSpPr>
          <p:nvPr>
            <p:ph type="title"/>
          </p:nvPr>
        </p:nvSpPr>
        <p:spPr/>
        <p:txBody>
          <a:bodyPr/>
          <a:lstStyle/>
          <a:p>
            <a:r>
              <a:rPr lang="en-US"/>
              <a:t>Markov Chains: Theory</a:t>
            </a:r>
          </a:p>
        </p:txBody>
      </p:sp>
      <p:sp>
        <p:nvSpPr>
          <p:cNvPr id="3" name="Content Placeholder 2">
            <a:extLst>
              <a:ext uri="{FF2B5EF4-FFF2-40B4-BE49-F238E27FC236}">
                <a16:creationId xmlns:a16="http://schemas.microsoft.com/office/drawing/2014/main" id="{503FEE5E-2BCE-4047-AA78-D92C58A86F16}"/>
              </a:ext>
            </a:extLst>
          </p:cNvPr>
          <p:cNvSpPr>
            <a:spLocks noGrp="1"/>
          </p:cNvSpPr>
          <p:nvPr>
            <p:ph idx="1"/>
          </p:nvPr>
        </p:nvSpPr>
        <p:spPr>
          <a:xfrm>
            <a:off x="457200" y="1600201"/>
            <a:ext cx="8229600" cy="914400"/>
          </a:xfrm>
        </p:spPr>
        <p:txBody>
          <a:bodyPr/>
          <a:lstStyle/>
          <a:p>
            <a:r>
              <a:rPr lang="en-US"/>
              <a:t>State space models</a:t>
            </a:r>
          </a:p>
        </p:txBody>
      </p:sp>
      <p:pic>
        <p:nvPicPr>
          <p:cNvPr id="1026" name="Picture 2" descr="Markov Chain Analysis and Simulation using Python | by Herman Scheepers |  Towards Data Science">
            <a:extLst>
              <a:ext uri="{FF2B5EF4-FFF2-40B4-BE49-F238E27FC236}">
                <a16:creationId xmlns:a16="http://schemas.microsoft.com/office/drawing/2014/main" id="{B25ABC07-3F70-284E-AD44-3958779CC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826"/>
          <a:stretch/>
        </p:blipFill>
        <p:spPr bwMode="auto">
          <a:xfrm>
            <a:off x="3352800" y="2743200"/>
            <a:ext cx="28956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C7A02C-21E3-584D-B896-6343D07A48D8}"/>
              </a:ext>
            </a:extLst>
          </p:cNvPr>
          <p:cNvSpPr/>
          <p:nvPr/>
        </p:nvSpPr>
        <p:spPr>
          <a:xfrm>
            <a:off x="489856" y="5939231"/>
            <a:ext cx="8349343" cy="646331"/>
          </a:xfrm>
          <a:prstGeom prst="rect">
            <a:avLst/>
          </a:prstGeom>
        </p:spPr>
        <p:txBody>
          <a:bodyPr wrap="square">
            <a:spAutoFit/>
          </a:bodyPr>
          <a:lstStyle/>
          <a:p>
            <a:r>
              <a:rPr lang="en-US"/>
              <a:t>https://towardsdatascience.com/markov-chain-analysis-and-simulation-using-python-4507cee0b06e</a:t>
            </a:r>
          </a:p>
        </p:txBody>
      </p:sp>
      <p:sp>
        <p:nvSpPr>
          <p:cNvPr id="7" name="Oval 6">
            <a:extLst>
              <a:ext uri="{FF2B5EF4-FFF2-40B4-BE49-F238E27FC236}">
                <a16:creationId xmlns:a16="http://schemas.microsoft.com/office/drawing/2014/main" id="{EE2710CB-2241-974F-9E40-27ABCE3AF039}"/>
              </a:ext>
            </a:extLst>
          </p:cNvPr>
          <p:cNvSpPr/>
          <p:nvPr/>
        </p:nvSpPr>
        <p:spPr>
          <a:xfrm>
            <a:off x="208643"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a:t>
            </a:r>
            <a:endParaRPr lang="en-US" i="1"/>
          </a:p>
        </p:txBody>
      </p:sp>
      <p:sp>
        <p:nvSpPr>
          <p:cNvPr id="9" name="Oval 8">
            <a:extLst>
              <a:ext uri="{FF2B5EF4-FFF2-40B4-BE49-F238E27FC236}">
                <a16:creationId xmlns:a16="http://schemas.microsoft.com/office/drawing/2014/main" id="{E0DE7D87-EDAA-8B4A-BD90-C2FB782AF105}"/>
              </a:ext>
            </a:extLst>
          </p:cNvPr>
          <p:cNvSpPr/>
          <p:nvPr/>
        </p:nvSpPr>
        <p:spPr>
          <a:xfrm>
            <a:off x="1687929"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t+1</a:t>
            </a:r>
            <a:endParaRPr lang="en-US" i="1"/>
          </a:p>
        </p:txBody>
      </p:sp>
      <p:cxnSp>
        <p:nvCxnSpPr>
          <p:cNvPr id="10" name="Straight Arrow Connector 9">
            <a:extLst>
              <a:ext uri="{FF2B5EF4-FFF2-40B4-BE49-F238E27FC236}">
                <a16:creationId xmlns:a16="http://schemas.microsoft.com/office/drawing/2014/main" id="{9EFB1D41-138C-8B46-BAED-D65DF2E44CE4}"/>
              </a:ext>
            </a:extLst>
          </p:cNvPr>
          <p:cNvCxnSpPr>
            <a:stCxn id="7" idx="6"/>
            <a:endCxn id="9" idx="2"/>
          </p:cNvCxnSpPr>
          <p:nvPr/>
        </p:nvCxnSpPr>
        <p:spPr>
          <a:xfrm>
            <a:off x="894443" y="3924300"/>
            <a:ext cx="79348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79D3A43-CA59-994A-A094-834523BDF778}"/>
              </a:ext>
            </a:extLst>
          </p:cNvPr>
          <p:cNvSpPr txBox="1"/>
          <p:nvPr/>
        </p:nvSpPr>
        <p:spPr>
          <a:xfrm>
            <a:off x="773416" y="3198852"/>
            <a:ext cx="1035540" cy="369332"/>
          </a:xfrm>
          <a:prstGeom prst="rect">
            <a:avLst/>
          </a:prstGeom>
          <a:noFill/>
        </p:spPr>
        <p:txBody>
          <a:bodyPr wrap="none" rtlCol="0">
            <a:spAutoFit/>
          </a:bodyPr>
          <a:lstStyle/>
          <a:p>
            <a:r>
              <a:rPr lang="en-US" i="1"/>
              <a:t>p</a:t>
            </a:r>
            <a:r>
              <a:rPr lang="en-US"/>
              <a:t>(</a:t>
            </a:r>
            <a:r>
              <a:rPr lang="en-US" i="1"/>
              <a:t>s</a:t>
            </a:r>
            <a:r>
              <a:rPr lang="en-US" i="1" baseline="-25000"/>
              <a:t>t</a:t>
            </a:r>
            <a:r>
              <a:rPr lang="en-US" baseline="-25000"/>
              <a:t>+1</a:t>
            </a:r>
            <a:r>
              <a:rPr lang="en-US"/>
              <a:t>|</a:t>
            </a:r>
            <a:r>
              <a:rPr lang="en-US" i="1"/>
              <a:t> s</a:t>
            </a:r>
            <a:r>
              <a:rPr lang="en-US" i="1" baseline="-25000"/>
              <a:t>t</a:t>
            </a:r>
            <a:r>
              <a:rPr lang="en-US"/>
              <a:t>)</a:t>
            </a:r>
          </a:p>
        </p:txBody>
      </p:sp>
      <p:sp>
        <p:nvSpPr>
          <p:cNvPr id="13" name="TextBox 12">
            <a:extLst>
              <a:ext uri="{FF2B5EF4-FFF2-40B4-BE49-F238E27FC236}">
                <a16:creationId xmlns:a16="http://schemas.microsoft.com/office/drawing/2014/main" id="{1E4444B0-13B7-A24C-81D5-C116BB7EDE35}"/>
              </a:ext>
            </a:extLst>
          </p:cNvPr>
          <p:cNvSpPr txBox="1"/>
          <p:nvPr/>
        </p:nvSpPr>
        <p:spPr>
          <a:xfrm>
            <a:off x="59517" y="4357984"/>
            <a:ext cx="984052" cy="276999"/>
          </a:xfrm>
          <a:prstGeom prst="rect">
            <a:avLst/>
          </a:prstGeom>
          <a:noFill/>
        </p:spPr>
        <p:txBody>
          <a:bodyPr wrap="none" rtlCol="0">
            <a:spAutoFit/>
          </a:bodyPr>
          <a:lstStyle/>
          <a:p>
            <a:r>
              <a:rPr lang="en-US" sz="1200"/>
              <a:t>current state</a:t>
            </a:r>
          </a:p>
        </p:txBody>
      </p:sp>
      <p:sp>
        <p:nvSpPr>
          <p:cNvPr id="15" name="TextBox 14">
            <a:extLst>
              <a:ext uri="{FF2B5EF4-FFF2-40B4-BE49-F238E27FC236}">
                <a16:creationId xmlns:a16="http://schemas.microsoft.com/office/drawing/2014/main" id="{9BBA2BBA-4F91-B64B-BC6A-8BFA7660FD61}"/>
              </a:ext>
            </a:extLst>
          </p:cNvPr>
          <p:cNvSpPr txBox="1"/>
          <p:nvPr/>
        </p:nvSpPr>
        <p:spPr>
          <a:xfrm>
            <a:off x="665863" y="4724400"/>
            <a:ext cx="1772537" cy="400110"/>
          </a:xfrm>
          <a:prstGeom prst="rect">
            <a:avLst/>
          </a:prstGeom>
          <a:noFill/>
        </p:spPr>
        <p:txBody>
          <a:bodyPr wrap="none" rtlCol="0">
            <a:spAutoFit/>
          </a:bodyPr>
          <a:lstStyle/>
          <a:p>
            <a:r>
              <a:rPr lang="en-US" sz="2000"/>
              <a:t>: state at time </a:t>
            </a:r>
            <a:r>
              <a:rPr lang="en-US" sz="2000" i="1"/>
              <a:t>t</a:t>
            </a:r>
            <a:endParaRPr lang="en-US" sz="2000"/>
          </a:p>
        </p:txBody>
      </p:sp>
      <p:sp>
        <p:nvSpPr>
          <p:cNvPr id="14" name="Rectangle 13">
            <a:extLst>
              <a:ext uri="{FF2B5EF4-FFF2-40B4-BE49-F238E27FC236}">
                <a16:creationId xmlns:a16="http://schemas.microsoft.com/office/drawing/2014/main" id="{1DC1FF62-6953-A847-A954-130E01F194A9}"/>
              </a:ext>
            </a:extLst>
          </p:cNvPr>
          <p:cNvSpPr/>
          <p:nvPr/>
        </p:nvSpPr>
        <p:spPr>
          <a:xfrm>
            <a:off x="424164" y="4769945"/>
            <a:ext cx="323165" cy="369332"/>
          </a:xfrm>
          <a:prstGeom prst="rect">
            <a:avLst/>
          </a:prstGeom>
        </p:spPr>
        <p:txBody>
          <a:bodyPr wrap="none">
            <a:spAutoFit/>
          </a:bodyPr>
          <a:lstStyle/>
          <a:p>
            <a:r>
              <a:rPr lang="en-US" i="1"/>
              <a:t>s</a:t>
            </a:r>
            <a:r>
              <a:rPr lang="en-US" i="1" baseline="-25000"/>
              <a:t>t</a:t>
            </a:r>
            <a:endParaRPr lang="en-US"/>
          </a:p>
        </p:txBody>
      </p:sp>
      <p:sp>
        <p:nvSpPr>
          <p:cNvPr id="17" name="TextBox 16">
            <a:extLst>
              <a:ext uri="{FF2B5EF4-FFF2-40B4-BE49-F238E27FC236}">
                <a16:creationId xmlns:a16="http://schemas.microsoft.com/office/drawing/2014/main" id="{2DE8E778-5A12-5A49-902F-0A37D68A0140}"/>
              </a:ext>
            </a:extLst>
          </p:cNvPr>
          <p:cNvSpPr txBox="1"/>
          <p:nvPr/>
        </p:nvSpPr>
        <p:spPr>
          <a:xfrm>
            <a:off x="1642232" y="4357984"/>
            <a:ext cx="801310" cy="276999"/>
          </a:xfrm>
          <a:prstGeom prst="rect">
            <a:avLst/>
          </a:prstGeom>
          <a:noFill/>
        </p:spPr>
        <p:txBody>
          <a:bodyPr wrap="none" rtlCol="0">
            <a:spAutoFit/>
          </a:bodyPr>
          <a:lstStyle/>
          <a:p>
            <a:pPr algn="ctr"/>
            <a:r>
              <a:rPr lang="en-US" sz="1200"/>
              <a:t>next state</a:t>
            </a:r>
          </a:p>
        </p:txBody>
      </p:sp>
    </p:spTree>
    <p:extLst>
      <p:ext uri="{BB962C8B-B14F-4D97-AF65-F5344CB8AC3E}">
        <p14:creationId xmlns:p14="http://schemas.microsoft.com/office/powerpoint/2010/main" val="1747670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DD9F-CF16-924D-873B-0B98A81BFFDE}"/>
              </a:ext>
            </a:extLst>
          </p:cNvPr>
          <p:cNvSpPr>
            <a:spLocks noGrp="1"/>
          </p:cNvSpPr>
          <p:nvPr>
            <p:ph type="title"/>
          </p:nvPr>
        </p:nvSpPr>
        <p:spPr/>
        <p:txBody>
          <a:bodyPr/>
          <a:lstStyle/>
          <a:p>
            <a:r>
              <a:rPr lang="en-US"/>
              <a:t>Markov Chains: Theory</a:t>
            </a:r>
          </a:p>
        </p:txBody>
      </p:sp>
      <p:sp>
        <p:nvSpPr>
          <p:cNvPr id="3" name="Content Placeholder 2">
            <a:extLst>
              <a:ext uri="{FF2B5EF4-FFF2-40B4-BE49-F238E27FC236}">
                <a16:creationId xmlns:a16="http://schemas.microsoft.com/office/drawing/2014/main" id="{503FEE5E-2BCE-4047-AA78-D92C58A86F16}"/>
              </a:ext>
            </a:extLst>
          </p:cNvPr>
          <p:cNvSpPr>
            <a:spLocks noGrp="1"/>
          </p:cNvSpPr>
          <p:nvPr>
            <p:ph idx="1"/>
          </p:nvPr>
        </p:nvSpPr>
        <p:spPr>
          <a:xfrm>
            <a:off x="457200" y="1600201"/>
            <a:ext cx="8229600" cy="914400"/>
          </a:xfrm>
        </p:spPr>
        <p:txBody>
          <a:bodyPr/>
          <a:lstStyle/>
          <a:p>
            <a:r>
              <a:rPr lang="en-US"/>
              <a:t>State space models</a:t>
            </a:r>
          </a:p>
        </p:txBody>
      </p:sp>
      <p:pic>
        <p:nvPicPr>
          <p:cNvPr id="1026" name="Picture 2" descr="Markov Chain Analysis and Simulation using Python | by Herman Scheepers |  Towards Data Science">
            <a:extLst>
              <a:ext uri="{FF2B5EF4-FFF2-40B4-BE49-F238E27FC236}">
                <a16:creationId xmlns:a16="http://schemas.microsoft.com/office/drawing/2014/main" id="{B25ABC07-3F70-284E-AD44-3958779CC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826"/>
          <a:stretch/>
        </p:blipFill>
        <p:spPr bwMode="auto">
          <a:xfrm>
            <a:off x="3352800" y="2743200"/>
            <a:ext cx="28956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C7A02C-21E3-584D-B896-6343D07A48D8}"/>
              </a:ext>
            </a:extLst>
          </p:cNvPr>
          <p:cNvSpPr/>
          <p:nvPr/>
        </p:nvSpPr>
        <p:spPr>
          <a:xfrm>
            <a:off x="489856" y="5939231"/>
            <a:ext cx="8349343" cy="646331"/>
          </a:xfrm>
          <a:prstGeom prst="rect">
            <a:avLst/>
          </a:prstGeom>
        </p:spPr>
        <p:txBody>
          <a:bodyPr wrap="square">
            <a:spAutoFit/>
          </a:bodyPr>
          <a:lstStyle/>
          <a:p>
            <a:r>
              <a:rPr lang="en-US"/>
              <a:t>https://towardsdatascience.com/markov-chain-analysis-and-simulation-using-python-4507cee0b06e</a:t>
            </a:r>
          </a:p>
        </p:txBody>
      </p:sp>
      <p:sp>
        <p:nvSpPr>
          <p:cNvPr id="7" name="Oval 6">
            <a:extLst>
              <a:ext uri="{FF2B5EF4-FFF2-40B4-BE49-F238E27FC236}">
                <a16:creationId xmlns:a16="http://schemas.microsoft.com/office/drawing/2014/main" id="{EE2710CB-2241-974F-9E40-27ABCE3AF039}"/>
              </a:ext>
            </a:extLst>
          </p:cNvPr>
          <p:cNvSpPr/>
          <p:nvPr/>
        </p:nvSpPr>
        <p:spPr>
          <a:xfrm>
            <a:off x="208643"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a:t>
            </a:r>
            <a:endParaRPr lang="en-US" i="1"/>
          </a:p>
        </p:txBody>
      </p:sp>
      <p:sp>
        <p:nvSpPr>
          <p:cNvPr id="9" name="Oval 8">
            <a:extLst>
              <a:ext uri="{FF2B5EF4-FFF2-40B4-BE49-F238E27FC236}">
                <a16:creationId xmlns:a16="http://schemas.microsoft.com/office/drawing/2014/main" id="{E0DE7D87-EDAA-8B4A-BD90-C2FB782AF105}"/>
              </a:ext>
            </a:extLst>
          </p:cNvPr>
          <p:cNvSpPr/>
          <p:nvPr/>
        </p:nvSpPr>
        <p:spPr>
          <a:xfrm>
            <a:off x="1687929" y="3581400"/>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i="1"/>
              <a:t>s</a:t>
            </a:r>
            <a:r>
              <a:rPr lang="en-US" i="1" baseline="-25000"/>
              <a:t>t+1</a:t>
            </a:r>
            <a:endParaRPr lang="en-US" i="1"/>
          </a:p>
        </p:txBody>
      </p:sp>
      <p:cxnSp>
        <p:nvCxnSpPr>
          <p:cNvPr id="10" name="Straight Arrow Connector 9">
            <a:extLst>
              <a:ext uri="{FF2B5EF4-FFF2-40B4-BE49-F238E27FC236}">
                <a16:creationId xmlns:a16="http://schemas.microsoft.com/office/drawing/2014/main" id="{9EFB1D41-138C-8B46-BAED-D65DF2E44CE4}"/>
              </a:ext>
            </a:extLst>
          </p:cNvPr>
          <p:cNvCxnSpPr>
            <a:stCxn id="7" idx="6"/>
            <a:endCxn id="9" idx="2"/>
          </p:cNvCxnSpPr>
          <p:nvPr/>
        </p:nvCxnSpPr>
        <p:spPr>
          <a:xfrm>
            <a:off x="894443" y="3924300"/>
            <a:ext cx="79348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79D3A43-CA59-994A-A094-834523BDF778}"/>
              </a:ext>
            </a:extLst>
          </p:cNvPr>
          <p:cNvSpPr txBox="1"/>
          <p:nvPr/>
        </p:nvSpPr>
        <p:spPr>
          <a:xfrm>
            <a:off x="773416" y="3198852"/>
            <a:ext cx="1035540" cy="369332"/>
          </a:xfrm>
          <a:prstGeom prst="rect">
            <a:avLst/>
          </a:prstGeom>
          <a:noFill/>
        </p:spPr>
        <p:txBody>
          <a:bodyPr wrap="none" rtlCol="0">
            <a:spAutoFit/>
          </a:bodyPr>
          <a:lstStyle/>
          <a:p>
            <a:r>
              <a:rPr lang="en-US" i="1"/>
              <a:t>p</a:t>
            </a:r>
            <a:r>
              <a:rPr lang="en-US"/>
              <a:t>(</a:t>
            </a:r>
            <a:r>
              <a:rPr lang="en-US" i="1"/>
              <a:t>s</a:t>
            </a:r>
            <a:r>
              <a:rPr lang="en-US" i="1" baseline="-25000"/>
              <a:t>t</a:t>
            </a:r>
            <a:r>
              <a:rPr lang="en-US" baseline="-25000"/>
              <a:t>+1</a:t>
            </a:r>
            <a:r>
              <a:rPr lang="en-US"/>
              <a:t>|</a:t>
            </a:r>
            <a:r>
              <a:rPr lang="en-US" i="1"/>
              <a:t> s</a:t>
            </a:r>
            <a:r>
              <a:rPr lang="en-US" i="1" baseline="-25000"/>
              <a:t>t</a:t>
            </a:r>
            <a:r>
              <a:rPr lang="en-US"/>
              <a:t>)</a:t>
            </a:r>
          </a:p>
        </p:txBody>
      </p:sp>
      <p:sp>
        <p:nvSpPr>
          <p:cNvPr id="13" name="TextBox 12">
            <a:extLst>
              <a:ext uri="{FF2B5EF4-FFF2-40B4-BE49-F238E27FC236}">
                <a16:creationId xmlns:a16="http://schemas.microsoft.com/office/drawing/2014/main" id="{1E4444B0-13B7-A24C-81D5-C116BB7EDE35}"/>
              </a:ext>
            </a:extLst>
          </p:cNvPr>
          <p:cNvSpPr txBox="1"/>
          <p:nvPr/>
        </p:nvSpPr>
        <p:spPr>
          <a:xfrm>
            <a:off x="59517" y="4357984"/>
            <a:ext cx="984052" cy="276999"/>
          </a:xfrm>
          <a:prstGeom prst="rect">
            <a:avLst/>
          </a:prstGeom>
          <a:noFill/>
        </p:spPr>
        <p:txBody>
          <a:bodyPr wrap="none" rtlCol="0">
            <a:spAutoFit/>
          </a:bodyPr>
          <a:lstStyle/>
          <a:p>
            <a:r>
              <a:rPr lang="en-US" sz="1200"/>
              <a:t>current state</a:t>
            </a:r>
          </a:p>
        </p:txBody>
      </p:sp>
      <p:sp>
        <p:nvSpPr>
          <p:cNvPr id="15" name="TextBox 14">
            <a:extLst>
              <a:ext uri="{FF2B5EF4-FFF2-40B4-BE49-F238E27FC236}">
                <a16:creationId xmlns:a16="http://schemas.microsoft.com/office/drawing/2014/main" id="{9BBA2BBA-4F91-B64B-BC6A-8BFA7660FD61}"/>
              </a:ext>
            </a:extLst>
          </p:cNvPr>
          <p:cNvSpPr txBox="1"/>
          <p:nvPr/>
        </p:nvSpPr>
        <p:spPr>
          <a:xfrm>
            <a:off x="665863" y="4724400"/>
            <a:ext cx="1772537" cy="400110"/>
          </a:xfrm>
          <a:prstGeom prst="rect">
            <a:avLst/>
          </a:prstGeom>
          <a:noFill/>
        </p:spPr>
        <p:txBody>
          <a:bodyPr wrap="none" rtlCol="0">
            <a:spAutoFit/>
          </a:bodyPr>
          <a:lstStyle/>
          <a:p>
            <a:r>
              <a:rPr lang="en-US" sz="2000"/>
              <a:t>: state at time </a:t>
            </a:r>
            <a:r>
              <a:rPr lang="en-US" sz="2000" i="1"/>
              <a:t>t</a:t>
            </a:r>
            <a:endParaRPr lang="en-US" sz="2000"/>
          </a:p>
        </p:txBody>
      </p:sp>
      <p:sp>
        <p:nvSpPr>
          <p:cNvPr id="14" name="Rectangle 13">
            <a:extLst>
              <a:ext uri="{FF2B5EF4-FFF2-40B4-BE49-F238E27FC236}">
                <a16:creationId xmlns:a16="http://schemas.microsoft.com/office/drawing/2014/main" id="{1DC1FF62-6953-A847-A954-130E01F194A9}"/>
              </a:ext>
            </a:extLst>
          </p:cNvPr>
          <p:cNvSpPr/>
          <p:nvPr/>
        </p:nvSpPr>
        <p:spPr>
          <a:xfrm>
            <a:off x="424164" y="4769945"/>
            <a:ext cx="323165" cy="369332"/>
          </a:xfrm>
          <a:prstGeom prst="rect">
            <a:avLst/>
          </a:prstGeom>
        </p:spPr>
        <p:txBody>
          <a:bodyPr wrap="none">
            <a:spAutoFit/>
          </a:bodyPr>
          <a:lstStyle/>
          <a:p>
            <a:r>
              <a:rPr lang="en-US" i="1"/>
              <a:t>s</a:t>
            </a:r>
            <a:r>
              <a:rPr lang="en-US" i="1" baseline="-25000"/>
              <a:t>t</a:t>
            </a:r>
            <a:endParaRPr lang="en-US"/>
          </a:p>
        </p:txBody>
      </p:sp>
      <p:sp>
        <p:nvSpPr>
          <p:cNvPr id="17" name="TextBox 16">
            <a:extLst>
              <a:ext uri="{FF2B5EF4-FFF2-40B4-BE49-F238E27FC236}">
                <a16:creationId xmlns:a16="http://schemas.microsoft.com/office/drawing/2014/main" id="{2DE8E778-5A12-5A49-902F-0A37D68A0140}"/>
              </a:ext>
            </a:extLst>
          </p:cNvPr>
          <p:cNvSpPr txBox="1"/>
          <p:nvPr/>
        </p:nvSpPr>
        <p:spPr>
          <a:xfrm>
            <a:off x="1642232" y="4357984"/>
            <a:ext cx="801310" cy="276999"/>
          </a:xfrm>
          <a:prstGeom prst="rect">
            <a:avLst/>
          </a:prstGeom>
          <a:noFill/>
        </p:spPr>
        <p:txBody>
          <a:bodyPr wrap="none" rtlCol="0">
            <a:spAutoFit/>
          </a:bodyPr>
          <a:lstStyle/>
          <a:p>
            <a:pPr algn="ctr"/>
            <a:r>
              <a:rPr lang="en-US" sz="1200"/>
              <a:t>next state</a:t>
            </a:r>
          </a:p>
        </p:txBody>
      </p:sp>
      <p:sp>
        <p:nvSpPr>
          <p:cNvPr id="22" name="TextBox 21">
            <a:extLst>
              <a:ext uri="{FF2B5EF4-FFF2-40B4-BE49-F238E27FC236}">
                <a16:creationId xmlns:a16="http://schemas.microsoft.com/office/drawing/2014/main" id="{26424000-888F-7D42-945B-E4DFE2A412BC}"/>
              </a:ext>
            </a:extLst>
          </p:cNvPr>
          <p:cNvSpPr txBox="1"/>
          <p:nvPr/>
        </p:nvSpPr>
        <p:spPr>
          <a:xfrm>
            <a:off x="6880301" y="3717127"/>
            <a:ext cx="1973297" cy="369332"/>
          </a:xfrm>
          <a:prstGeom prst="rect">
            <a:avLst/>
          </a:prstGeom>
          <a:noFill/>
        </p:spPr>
        <p:txBody>
          <a:bodyPr wrap="none" rtlCol="0">
            <a:spAutoFit/>
          </a:bodyPr>
          <a:lstStyle/>
          <a:p>
            <a:r>
              <a:rPr lang="en-US" i="1"/>
              <a:t>p</a:t>
            </a:r>
            <a:r>
              <a:rPr lang="en-US"/>
              <a:t>(</a:t>
            </a:r>
            <a:r>
              <a:rPr lang="en-US" i="1"/>
              <a:t>s</a:t>
            </a:r>
            <a:r>
              <a:rPr lang="en-US" i="1" baseline="-25000"/>
              <a:t>t</a:t>
            </a:r>
            <a:r>
              <a:rPr lang="en-US" baseline="-25000"/>
              <a:t>+1</a:t>
            </a:r>
            <a:r>
              <a:rPr lang="en-US"/>
              <a:t>= </a:t>
            </a:r>
            <a:r>
              <a:rPr lang="en-US" i="1"/>
              <a:t>b</a:t>
            </a:r>
            <a:r>
              <a:rPr lang="en-US"/>
              <a:t>|</a:t>
            </a:r>
            <a:r>
              <a:rPr lang="en-US" i="1"/>
              <a:t> s</a:t>
            </a:r>
            <a:r>
              <a:rPr lang="en-US" i="1" baseline="-25000"/>
              <a:t>t </a:t>
            </a:r>
            <a:r>
              <a:rPr lang="en-US"/>
              <a:t>= </a:t>
            </a:r>
            <a:r>
              <a:rPr lang="en-US" i="1"/>
              <a:t>a</a:t>
            </a:r>
            <a:r>
              <a:rPr lang="en-US"/>
              <a:t>) = ?</a:t>
            </a:r>
          </a:p>
        </p:txBody>
      </p:sp>
      <p:sp>
        <p:nvSpPr>
          <p:cNvPr id="23" name="TextBox 22">
            <a:extLst>
              <a:ext uri="{FF2B5EF4-FFF2-40B4-BE49-F238E27FC236}">
                <a16:creationId xmlns:a16="http://schemas.microsoft.com/office/drawing/2014/main" id="{B5681C96-CBD9-7B4A-9ED0-94EFA1B989BC}"/>
              </a:ext>
            </a:extLst>
          </p:cNvPr>
          <p:cNvSpPr txBox="1"/>
          <p:nvPr/>
        </p:nvSpPr>
        <p:spPr>
          <a:xfrm>
            <a:off x="6880301" y="4196099"/>
            <a:ext cx="1973297" cy="369332"/>
          </a:xfrm>
          <a:prstGeom prst="rect">
            <a:avLst/>
          </a:prstGeom>
          <a:noFill/>
        </p:spPr>
        <p:txBody>
          <a:bodyPr wrap="none" rtlCol="0">
            <a:spAutoFit/>
          </a:bodyPr>
          <a:lstStyle/>
          <a:p>
            <a:r>
              <a:rPr lang="en-US" i="1"/>
              <a:t>p</a:t>
            </a:r>
            <a:r>
              <a:rPr lang="en-US"/>
              <a:t>(</a:t>
            </a:r>
            <a:r>
              <a:rPr lang="en-US" i="1"/>
              <a:t>s</a:t>
            </a:r>
            <a:r>
              <a:rPr lang="en-US" i="1" baseline="-25000"/>
              <a:t>t</a:t>
            </a:r>
            <a:r>
              <a:rPr lang="en-US" baseline="-25000"/>
              <a:t>+1</a:t>
            </a:r>
            <a:r>
              <a:rPr lang="en-US"/>
              <a:t>= c|</a:t>
            </a:r>
            <a:r>
              <a:rPr lang="en-US" i="1"/>
              <a:t> s</a:t>
            </a:r>
            <a:r>
              <a:rPr lang="en-US" i="1" baseline="-25000"/>
              <a:t>t </a:t>
            </a:r>
            <a:r>
              <a:rPr lang="en-US"/>
              <a:t>= </a:t>
            </a:r>
            <a:r>
              <a:rPr lang="en-US" i="1"/>
              <a:t>a</a:t>
            </a:r>
            <a:r>
              <a:rPr lang="en-US"/>
              <a:t>) = ?</a:t>
            </a:r>
          </a:p>
        </p:txBody>
      </p:sp>
      <p:sp>
        <p:nvSpPr>
          <p:cNvPr id="24" name="TextBox 23">
            <a:extLst>
              <a:ext uri="{FF2B5EF4-FFF2-40B4-BE49-F238E27FC236}">
                <a16:creationId xmlns:a16="http://schemas.microsoft.com/office/drawing/2014/main" id="{40144852-FBD2-C042-B5F5-4AF56EAAEFEC}"/>
              </a:ext>
            </a:extLst>
          </p:cNvPr>
          <p:cNvSpPr txBox="1"/>
          <p:nvPr/>
        </p:nvSpPr>
        <p:spPr>
          <a:xfrm>
            <a:off x="6880301" y="3249042"/>
            <a:ext cx="1973297" cy="369332"/>
          </a:xfrm>
          <a:prstGeom prst="rect">
            <a:avLst/>
          </a:prstGeom>
          <a:noFill/>
        </p:spPr>
        <p:txBody>
          <a:bodyPr wrap="none" rtlCol="0">
            <a:spAutoFit/>
          </a:bodyPr>
          <a:lstStyle/>
          <a:p>
            <a:r>
              <a:rPr lang="en-US" i="1"/>
              <a:t>p</a:t>
            </a:r>
            <a:r>
              <a:rPr lang="en-US"/>
              <a:t>(</a:t>
            </a:r>
            <a:r>
              <a:rPr lang="en-US" i="1"/>
              <a:t>s</a:t>
            </a:r>
            <a:r>
              <a:rPr lang="en-US" i="1" baseline="-25000"/>
              <a:t>t</a:t>
            </a:r>
            <a:r>
              <a:rPr lang="en-US" baseline="-25000"/>
              <a:t>+1</a:t>
            </a:r>
            <a:r>
              <a:rPr lang="en-US"/>
              <a:t>= </a:t>
            </a:r>
            <a:r>
              <a:rPr lang="en-US" i="1"/>
              <a:t>a</a:t>
            </a:r>
            <a:r>
              <a:rPr lang="en-US"/>
              <a:t>|</a:t>
            </a:r>
            <a:r>
              <a:rPr lang="en-US" i="1"/>
              <a:t> s</a:t>
            </a:r>
            <a:r>
              <a:rPr lang="en-US" i="1" baseline="-25000"/>
              <a:t>t </a:t>
            </a:r>
            <a:r>
              <a:rPr lang="en-US"/>
              <a:t>= </a:t>
            </a:r>
            <a:r>
              <a:rPr lang="en-US" i="1"/>
              <a:t>a</a:t>
            </a:r>
            <a:r>
              <a:rPr lang="en-US"/>
              <a:t>) = ?</a:t>
            </a:r>
          </a:p>
        </p:txBody>
      </p:sp>
    </p:spTree>
    <p:extLst>
      <p:ext uri="{BB962C8B-B14F-4D97-AF65-F5344CB8AC3E}">
        <p14:creationId xmlns:p14="http://schemas.microsoft.com/office/powerpoint/2010/main" val="241673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DD9F-CF16-924D-873B-0B98A81BFFDE}"/>
              </a:ext>
            </a:extLst>
          </p:cNvPr>
          <p:cNvSpPr>
            <a:spLocks noGrp="1"/>
          </p:cNvSpPr>
          <p:nvPr>
            <p:ph type="title"/>
          </p:nvPr>
        </p:nvSpPr>
        <p:spPr/>
        <p:txBody>
          <a:bodyPr/>
          <a:lstStyle/>
          <a:p>
            <a:r>
              <a:rPr lang="en-US"/>
              <a:t>Markov Chains: Theory</a:t>
            </a:r>
          </a:p>
        </p:txBody>
      </p:sp>
      <p:sp>
        <p:nvSpPr>
          <p:cNvPr id="3" name="Content Placeholder 2">
            <a:extLst>
              <a:ext uri="{FF2B5EF4-FFF2-40B4-BE49-F238E27FC236}">
                <a16:creationId xmlns:a16="http://schemas.microsoft.com/office/drawing/2014/main" id="{503FEE5E-2BCE-4047-AA78-D92C58A86F16}"/>
              </a:ext>
            </a:extLst>
          </p:cNvPr>
          <p:cNvSpPr>
            <a:spLocks noGrp="1"/>
          </p:cNvSpPr>
          <p:nvPr>
            <p:ph idx="1"/>
          </p:nvPr>
        </p:nvSpPr>
        <p:spPr>
          <a:xfrm>
            <a:off x="457200" y="1600201"/>
            <a:ext cx="8229600" cy="914400"/>
          </a:xfrm>
        </p:spPr>
        <p:txBody>
          <a:bodyPr>
            <a:normAutofit fontScale="92500" lnSpcReduction="10000"/>
          </a:bodyPr>
          <a:lstStyle/>
          <a:p>
            <a:r>
              <a:rPr lang="en-US"/>
              <a:t>State space models: we can represent the transition distribution as a </a:t>
            </a:r>
            <a:r>
              <a:rPr lang="en-US" i="1"/>
              <a:t>matrix</a:t>
            </a:r>
            <a:endParaRPr lang="en-US"/>
          </a:p>
        </p:txBody>
      </p:sp>
      <p:pic>
        <p:nvPicPr>
          <p:cNvPr id="1026" name="Picture 2" descr="Markov Chain Analysis and Simulation using Python | by Herman Scheepers |  Towards Data Science">
            <a:extLst>
              <a:ext uri="{FF2B5EF4-FFF2-40B4-BE49-F238E27FC236}">
                <a16:creationId xmlns:a16="http://schemas.microsoft.com/office/drawing/2014/main" id="{B25ABC07-3F70-284E-AD44-3958779CC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2259"/>
          <a:stretch/>
        </p:blipFill>
        <p:spPr bwMode="auto">
          <a:xfrm>
            <a:off x="290402" y="2743200"/>
            <a:ext cx="5424598"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C7A02C-21E3-584D-B896-6343D07A48D8}"/>
              </a:ext>
            </a:extLst>
          </p:cNvPr>
          <p:cNvSpPr/>
          <p:nvPr/>
        </p:nvSpPr>
        <p:spPr>
          <a:xfrm>
            <a:off x="489856" y="5939231"/>
            <a:ext cx="8349343" cy="646331"/>
          </a:xfrm>
          <a:prstGeom prst="rect">
            <a:avLst/>
          </a:prstGeom>
        </p:spPr>
        <p:txBody>
          <a:bodyPr wrap="square">
            <a:spAutoFit/>
          </a:bodyPr>
          <a:lstStyle/>
          <a:p>
            <a:r>
              <a:rPr lang="en-US"/>
              <a:t>https://towardsdatascience.com/markov-chain-analysis-and-simulation-using-python-4507cee0b06e</a:t>
            </a:r>
          </a:p>
        </p:txBody>
      </p:sp>
      <p:sp>
        <p:nvSpPr>
          <p:cNvPr id="16" name="TextBox 15">
            <a:extLst>
              <a:ext uri="{FF2B5EF4-FFF2-40B4-BE49-F238E27FC236}">
                <a16:creationId xmlns:a16="http://schemas.microsoft.com/office/drawing/2014/main" id="{61C201B7-A589-2E44-BF4B-B95420D66F34}"/>
              </a:ext>
            </a:extLst>
          </p:cNvPr>
          <p:cNvSpPr txBox="1"/>
          <p:nvPr/>
        </p:nvSpPr>
        <p:spPr>
          <a:xfrm rot="5400000">
            <a:off x="5217445" y="4042250"/>
            <a:ext cx="1386213" cy="369332"/>
          </a:xfrm>
          <a:prstGeom prst="rect">
            <a:avLst/>
          </a:prstGeom>
          <a:noFill/>
        </p:spPr>
        <p:txBody>
          <a:bodyPr wrap="none" rtlCol="0">
            <a:spAutoFit/>
          </a:bodyPr>
          <a:lstStyle/>
          <a:p>
            <a:r>
              <a:rPr lang="en-US"/>
              <a:t>current state</a:t>
            </a:r>
          </a:p>
        </p:txBody>
      </p:sp>
      <p:sp>
        <p:nvSpPr>
          <p:cNvPr id="25" name="TextBox 24">
            <a:extLst>
              <a:ext uri="{FF2B5EF4-FFF2-40B4-BE49-F238E27FC236}">
                <a16:creationId xmlns:a16="http://schemas.microsoft.com/office/drawing/2014/main" id="{C4107030-9C3B-2E46-A0E5-EE387B46DE12}"/>
              </a:ext>
            </a:extLst>
          </p:cNvPr>
          <p:cNvSpPr txBox="1"/>
          <p:nvPr/>
        </p:nvSpPr>
        <p:spPr>
          <a:xfrm>
            <a:off x="4419600" y="3244334"/>
            <a:ext cx="1108060" cy="369332"/>
          </a:xfrm>
          <a:prstGeom prst="rect">
            <a:avLst/>
          </a:prstGeom>
          <a:noFill/>
        </p:spPr>
        <p:txBody>
          <a:bodyPr wrap="none" rtlCol="0">
            <a:spAutoFit/>
          </a:bodyPr>
          <a:lstStyle/>
          <a:p>
            <a:pPr algn="ctr"/>
            <a:r>
              <a:rPr lang="en-US"/>
              <a:t>next state</a:t>
            </a:r>
          </a:p>
        </p:txBody>
      </p:sp>
    </p:spTree>
    <p:extLst>
      <p:ext uri="{BB962C8B-B14F-4D97-AF65-F5344CB8AC3E}">
        <p14:creationId xmlns:p14="http://schemas.microsoft.com/office/powerpoint/2010/main" val="3136954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DD9F-CF16-924D-873B-0B98A81BFFDE}"/>
              </a:ext>
            </a:extLst>
          </p:cNvPr>
          <p:cNvSpPr>
            <a:spLocks noGrp="1"/>
          </p:cNvSpPr>
          <p:nvPr>
            <p:ph type="title"/>
          </p:nvPr>
        </p:nvSpPr>
        <p:spPr/>
        <p:txBody>
          <a:bodyPr/>
          <a:lstStyle/>
          <a:p>
            <a:r>
              <a:rPr lang="en-US"/>
              <a:t>Markov Chains: Theory</a:t>
            </a:r>
          </a:p>
        </p:txBody>
      </p:sp>
      <p:sp>
        <p:nvSpPr>
          <p:cNvPr id="3" name="Content Placeholder 2">
            <a:extLst>
              <a:ext uri="{FF2B5EF4-FFF2-40B4-BE49-F238E27FC236}">
                <a16:creationId xmlns:a16="http://schemas.microsoft.com/office/drawing/2014/main" id="{503FEE5E-2BCE-4047-AA78-D92C58A86F16}"/>
              </a:ext>
            </a:extLst>
          </p:cNvPr>
          <p:cNvSpPr>
            <a:spLocks noGrp="1"/>
          </p:cNvSpPr>
          <p:nvPr>
            <p:ph idx="1"/>
          </p:nvPr>
        </p:nvSpPr>
        <p:spPr>
          <a:xfrm>
            <a:off x="457200" y="1600201"/>
            <a:ext cx="8229600" cy="914400"/>
          </a:xfrm>
        </p:spPr>
        <p:txBody>
          <a:bodyPr>
            <a:normAutofit fontScale="92500" lnSpcReduction="10000"/>
          </a:bodyPr>
          <a:lstStyle/>
          <a:p>
            <a:r>
              <a:rPr lang="en-US"/>
              <a:t>State space models: we can represent the transition distribution as a </a:t>
            </a:r>
            <a:r>
              <a:rPr lang="en-US" i="1"/>
              <a:t>matrix</a:t>
            </a:r>
            <a:endParaRPr lang="en-US"/>
          </a:p>
        </p:txBody>
      </p:sp>
      <p:pic>
        <p:nvPicPr>
          <p:cNvPr id="1026" name="Picture 2" descr="Markov Chain Analysis and Simulation using Python | by Herman Scheepers |  Towards Data Science">
            <a:extLst>
              <a:ext uri="{FF2B5EF4-FFF2-40B4-BE49-F238E27FC236}">
                <a16:creationId xmlns:a16="http://schemas.microsoft.com/office/drawing/2014/main" id="{B25ABC07-3F70-284E-AD44-3958779CC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2259"/>
          <a:stretch/>
        </p:blipFill>
        <p:spPr bwMode="auto">
          <a:xfrm>
            <a:off x="290402" y="2743200"/>
            <a:ext cx="5424598"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C7A02C-21E3-584D-B896-6343D07A48D8}"/>
              </a:ext>
            </a:extLst>
          </p:cNvPr>
          <p:cNvSpPr/>
          <p:nvPr/>
        </p:nvSpPr>
        <p:spPr>
          <a:xfrm>
            <a:off x="489856" y="5939231"/>
            <a:ext cx="8349343" cy="646331"/>
          </a:xfrm>
          <a:prstGeom prst="rect">
            <a:avLst/>
          </a:prstGeom>
        </p:spPr>
        <p:txBody>
          <a:bodyPr wrap="square">
            <a:spAutoFit/>
          </a:bodyPr>
          <a:lstStyle/>
          <a:p>
            <a:r>
              <a:rPr lang="en-US"/>
              <a:t>https://towardsdatascience.com/markov-chain-analysis-and-simulation-using-python-4507cee0b06e</a:t>
            </a:r>
          </a:p>
        </p:txBody>
      </p:sp>
      <p:sp>
        <p:nvSpPr>
          <p:cNvPr id="16" name="TextBox 15">
            <a:extLst>
              <a:ext uri="{FF2B5EF4-FFF2-40B4-BE49-F238E27FC236}">
                <a16:creationId xmlns:a16="http://schemas.microsoft.com/office/drawing/2014/main" id="{61C201B7-A589-2E44-BF4B-B95420D66F34}"/>
              </a:ext>
            </a:extLst>
          </p:cNvPr>
          <p:cNvSpPr txBox="1"/>
          <p:nvPr/>
        </p:nvSpPr>
        <p:spPr>
          <a:xfrm rot="5400000">
            <a:off x="5217445" y="4042250"/>
            <a:ext cx="1386213" cy="369332"/>
          </a:xfrm>
          <a:prstGeom prst="rect">
            <a:avLst/>
          </a:prstGeom>
          <a:noFill/>
        </p:spPr>
        <p:txBody>
          <a:bodyPr wrap="none" rtlCol="0">
            <a:spAutoFit/>
          </a:bodyPr>
          <a:lstStyle/>
          <a:p>
            <a:r>
              <a:rPr lang="en-US"/>
              <a:t>current state</a:t>
            </a:r>
          </a:p>
        </p:txBody>
      </p:sp>
      <p:sp>
        <p:nvSpPr>
          <p:cNvPr id="25" name="TextBox 24">
            <a:extLst>
              <a:ext uri="{FF2B5EF4-FFF2-40B4-BE49-F238E27FC236}">
                <a16:creationId xmlns:a16="http://schemas.microsoft.com/office/drawing/2014/main" id="{C4107030-9C3B-2E46-A0E5-EE387B46DE12}"/>
              </a:ext>
            </a:extLst>
          </p:cNvPr>
          <p:cNvSpPr txBox="1"/>
          <p:nvPr/>
        </p:nvSpPr>
        <p:spPr>
          <a:xfrm>
            <a:off x="4419600" y="3244334"/>
            <a:ext cx="1108060" cy="369332"/>
          </a:xfrm>
          <a:prstGeom prst="rect">
            <a:avLst/>
          </a:prstGeom>
          <a:noFill/>
        </p:spPr>
        <p:txBody>
          <a:bodyPr wrap="none" rtlCol="0">
            <a:spAutoFit/>
          </a:bodyPr>
          <a:lstStyle/>
          <a:p>
            <a:pPr algn="ctr"/>
            <a:r>
              <a:rPr lang="en-US"/>
              <a:t>next state</a:t>
            </a:r>
          </a:p>
        </p:txBody>
      </p:sp>
      <p:sp>
        <p:nvSpPr>
          <p:cNvPr id="4" name="TextBox 3">
            <a:extLst>
              <a:ext uri="{FF2B5EF4-FFF2-40B4-BE49-F238E27FC236}">
                <a16:creationId xmlns:a16="http://schemas.microsoft.com/office/drawing/2014/main" id="{173B242E-E96F-384B-BD8D-097883FAB025}"/>
              </a:ext>
            </a:extLst>
          </p:cNvPr>
          <p:cNvSpPr txBox="1"/>
          <p:nvPr/>
        </p:nvSpPr>
        <p:spPr>
          <a:xfrm>
            <a:off x="6400800" y="3903750"/>
            <a:ext cx="2569358" cy="646331"/>
          </a:xfrm>
          <a:prstGeom prst="rect">
            <a:avLst/>
          </a:prstGeom>
          <a:noFill/>
        </p:spPr>
        <p:txBody>
          <a:bodyPr wrap="none" rtlCol="0">
            <a:spAutoFit/>
          </a:bodyPr>
          <a:lstStyle/>
          <a:p>
            <a:r>
              <a:rPr lang="en-US"/>
              <a:t>And we can reason about</a:t>
            </a:r>
            <a:br>
              <a:rPr lang="en-US"/>
            </a:br>
            <a:r>
              <a:rPr lang="en-US"/>
              <a:t>any chain length</a:t>
            </a:r>
          </a:p>
        </p:txBody>
      </p:sp>
    </p:spTree>
    <p:extLst>
      <p:ext uri="{BB962C8B-B14F-4D97-AF65-F5344CB8AC3E}">
        <p14:creationId xmlns:p14="http://schemas.microsoft.com/office/powerpoint/2010/main" val="132579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lstStyle/>
          <a:p>
            <a:r>
              <a:rPr lang="en-US" dirty="0"/>
              <a:t>What is Reinforcement Learning</a:t>
            </a:r>
          </a:p>
        </p:txBody>
      </p:sp>
      <p:sp>
        <p:nvSpPr>
          <p:cNvPr id="5" name="TextBox 4">
            <a:extLst>
              <a:ext uri="{FF2B5EF4-FFF2-40B4-BE49-F238E27FC236}">
                <a16:creationId xmlns:a16="http://schemas.microsoft.com/office/drawing/2014/main" id="{8E9F95AB-2C4B-455E-85BE-F1B660BEB990}"/>
              </a:ext>
            </a:extLst>
          </p:cNvPr>
          <p:cNvSpPr txBox="1"/>
          <p:nvPr/>
        </p:nvSpPr>
        <p:spPr>
          <a:xfrm>
            <a:off x="381000" y="1524000"/>
            <a:ext cx="8458200" cy="4016484"/>
          </a:xfrm>
          <a:prstGeom prst="rect">
            <a:avLst/>
          </a:prstGeom>
          <a:noFill/>
        </p:spPr>
        <p:txBody>
          <a:bodyPr wrap="square">
            <a:spAutoFit/>
          </a:bodyPr>
          <a:lstStyle/>
          <a:p>
            <a:pPr marL="342900" indent="-342900">
              <a:lnSpc>
                <a:spcPct val="90000"/>
              </a:lnSpc>
              <a:spcBef>
                <a:spcPct val="20000"/>
              </a:spcBef>
              <a:buFont typeface="Arial" pitchFamily="34" charset="0"/>
              <a:buChar char="•"/>
            </a:pPr>
            <a:r>
              <a:rPr lang="en-US" sz="3000" dirty="0"/>
              <a:t>Recent news coverage has highlighted how reinforcement learning algorithms are now beating professionals in games like GO, Dota 2, and </a:t>
            </a:r>
            <a:r>
              <a:rPr lang="en-US" sz="3000" dirty="0" err="1"/>
              <a:t>Starcraft</a:t>
            </a:r>
            <a:r>
              <a:rPr lang="en-US" sz="3000" dirty="0"/>
              <a:t> 2. </a:t>
            </a:r>
          </a:p>
          <a:p>
            <a:pPr marL="342900" indent="-342900">
              <a:lnSpc>
                <a:spcPct val="90000"/>
              </a:lnSpc>
              <a:spcBef>
                <a:spcPct val="20000"/>
              </a:spcBef>
              <a:buFont typeface="Arial" pitchFamily="34" charset="0"/>
              <a:buChar char="•"/>
            </a:pPr>
            <a:endParaRPr lang="en-US" sz="3000" dirty="0"/>
          </a:p>
          <a:p>
            <a:pPr marL="342900" indent="-342900">
              <a:lnSpc>
                <a:spcPct val="90000"/>
              </a:lnSpc>
              <a:spcBef>
                <a:spcPct val="20000"/>
              </a:spcBef>
              <a:buFont typeface="Arial" pitchFamily="34" charset="0"/>
              <a:buChar char="•"/>
            </a:pPr>
            <a:r>
              <a:rPr lang="en-US" sz="3000" dirty="0"/>
              <a:t>Reinforcement learning is a type of machine learning that enables the use of artificial intelligence in complex applications from video games to robotics, self-driving cars, and more.</a:t>
            </a:r>
          </a:p>
        </p:txBody>
      </p:sp>
      <p:sp>
        <p:nvSpPr>
          <p:cNvPr id="7" name="TextBox 6">
            <a:extLst>
              <a:ext uri="{FF2B5EF4-FFF2-40B4-BE49-F238E27FC236}">
                <a16:creationId xmlns:a16="http://schemas.microsoft.com/office/drawing/2014/main" id="{7BF3968F-1FCA-477B-97E1-7A8E10D08A49}"/>
              </a:ext>
            </a:extLst>
          </p:cNvPr>
          <p:cNvSpPr txBox="1"/>
          <p:nvPr/>
        </p:nvSpPr>
        <p:spPr>
          <a:xfrm>
            <a:off x="228600" y="6400800"/>
            <a:ext cx="8458200" cy="246221"/>
          </a:xfrm>
          <a:prstGeom prst="rect">
            <a:avLst/>
          </a:prstGeom>
          <a:noFill/>
        </p:spPr>
        <p:txBody>
          <a:bodyPr wrap="square">
            <a:spAutoFit/>
          </a:bodyPr>
          <a:lstStyle/>
          <a:p>
            <a:r>
              <a:rPr lang="en-US" sz="1000" dirty="0"/>
              <a:t>mathworks.com</a:t>
            </a:r>
          </a:p>
        </p:txBody>
      </p:sp>
    </p:spTree>
    <p:extLst>
      <p:ext uri="{BB962C8B-B14F-4D97-AF65-F5344CB8AC3E}">
        <p14:creationId xmlns:p14="http://schemas.microsoft.com/office/powerpoint/2010/main" val="3307529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D6D0-53D3-0F40-A5EC-5B389224C00D}"/>
              </a:ext>
            </a:extLst>
          </p:cNvPr>
          <p:cNvSpPr>
            <a:spLocks noGrp="1"/>
          </p:cNvSpPr>
          <p:nvPr>
            <p:ph type="title"/>
          </p:nvPr>
        </p:nvSpPr>
        <p:spPr/>
        <p:txBody>
          <a:bodyPr/>
          <a:lstStyle/>
          <a:p>
            <a:r>
              <a:rPr lang="en-US"/>
              <a:t>Markov chain: application</a:t>
            </a:r>
          </a:p>
        </p:txBody>
      </p:sp>
      <p:sp>
        <p:nvSpPr>
          <p:cNvPr id="3" name="Content Placeholder 2">
            <a:extLst>
              <a:ext uri="{FF2B5EF4-FFF2-40B4-BE49-F238E27FC236}">
                <a16:creationId xmlns:a16="http://schemas.microsoft.com/office/drawing/2014/main" id="{F07A3574-0D32-1846-A64E-77829C09CA1D}"/>
              </a:ext>
            </a:extLst>
          </p:cNvPr>
          <p:cNvSpPr>
            <a:spLocks noGrp="1"/>
          </p:cNvSpPr>
          <p:nvPr>
            <p:ph idx="1"/>
          </p:nvPr>
        </p:nvSpPr>
        <p:spPr>
          <a:xfrm>
            <a:off x="457200" y="1600200"/>
            <a:ext cx="8229600" cy="2286000"/>
          </a:xfrm>
        </p:spPr>
        <p:txBody>
          <a:bodyPr>
            <a:normAutofit fontScale="92500" lnSpcReduction="10000"/>
          </a:bodyPr>
          <a:lstStyle/>
          <a:p>
            <a:r>
              <a:rPr lang="en-US"/>
              <a:t>Imagine that these are three webpages of a e-commerce website and you record how usually people move through the website</a:t>
            </a:r>
          </a:p>
          <a:p>
            <a:r>
              <a:rPr lang="en-US"/>
              <a:t>Page </a:t>
            </a:r>
            <a:r>
              <a:rPr lang="en-US" i="1"/>
              <a:t>C</a:t>
            </a:r>
            <a:r>
              <a:rPr lang="en-US"/>
              <a:t> is the </a:t>
            </a:r>
            <a:r>
              <a:rPr lang="en-US" b="1"/>
              <a:t>pay</a:t>
            </a:r>
            <a:r>
              <a:rPr lang="en-US"/>
              <a:t> page, and you want to see how often people end up in that page</a:t>
            </a:r>
            <a:endParaRPr lang="en-US" b="1"/>
          </a:p>
        </p:txBody>
      </p:sp>
      <p:pic>
        <p:nvPicPr>
          <p:cNvPr id="4" name="Picture 2" descr="Markov Chain Analysis and Simulation using Python | by Herman Scheepers |  Towards Data Science">
            <a:extLst>
              <a:ext uri="{FF2B5EF4-FFF2-40B4-BE49-F238E27FC236}">
                <a16:creationId xmlns:a16="http://schemas.microsoft.com/office/drawing/2014/main" id="{49E9C7D2-C6DD-3248-9A41-FADC133859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2259"/>
          <a:stretch/>
        </p:blipFill>
        <p:spPr bwMode="auto">
          <a:xfrm>
            <a:off x="290402" y="3810000"/>
            <a:ext cx="5424598"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216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D6D0-53D3-0F40-A5EC-5B389224C00D}"/>
              </a:ext>
            </a:extLst>
          </p:cNvPr>
          <p:cNvSpPr>
            <a:spLocks noGrp="1"/>
          </p:cNvSpPr>
          <p:nvPr>
            <p:ph type="title"/>
          </p:nvPr>
        </p:nvSpPr>
        <p:spPr/>
        <p:txBody>
          <a:bodyPr/>
          <a:lstStyle/>
          <a:p>
            <a:r>
              <a:rPr lang="en-US"/>
              <a:t>Markov chain: application</a:t>
            </a:r>
          </a:p>
        </p:txBody>
      </p:sp>
      <p:sp>
        <p:nvSpPr>
          <p:cNvPr id="3" name="Content Placeholder 2">
            <a:extLst>
              <a:ext uri="{FF2B5EF4-FFF2-40B4-BE49-F238E27FC236}">
                <a16:creationId xmlns:a16="http://schemas.microsoft.com/office/drawing/2014/main" id="{F07A3574-0D32-1846-A64E-77829C09CA1D}"/>
              </a:ext>
            </a:extLst>
          </p:cNvPr>
          <p:cNvSpPr>
            <a:spLocks noGrp="1"/>
          </p:cNvSpPr>
          <p:nvPr>
            <p:ph idx="1"/>
          </p:nvPr>
        </p:nvSpPr>
        <p:spPr>
          <a:xfrm>
            <a:off x="457200" y="1600200"/>
            <a:ext cx="8229600" cy="2286000"/>
          </a:xfrm>
        </p:spPr>
        <p:txBody>
          <a:bodyPr>
            <a:normAutofit fontScale="92500" lnSpcReduction="10000"/>
          </a:bodyPr>
          <a:lstStyle/>
          <a:p>
            <a:r>
              <a:rPr lang="en-US"/>
              <a:t>Imagine that these are three webpages of a e-commerce website and you record how usually people move through the website</a:t>
            </a:r>
          </a:p>
          <a:p>
            <a:r>
              <a:rPr lang="en-US"/>
              <a:t>Page </a:t>
            </a:r>
            <a:r>
              <a:rPr lang="en-US" i="1"/>
              <a:t>C</a:t>
            </a:r>
            <a:r>
              <a:rPr lang="en-US"/>
              <a:t> is the </a:t>
            </a:r>
            <a:r>
              <a:rPr lang="en-US" b="1"/>
              <a:t>pay</a:t>
            </a:r>
            <a:r>
              <a:rPr lang="en-US"/>
              <a:t> page, and you want to see how often people end up in that page</a:t>
            </a:r>
            <a:endParaRPr lang="en-US" b="1"/>
          </a:p>
        </p:txBody>
      </p:sp>
      <p:pic>
        <p:nvPicPr>
          <p:cNvPr id="4" name="Picture 2" descr="Markov Chain Analysis and Simulation using Python | by Herman Scheepers |  Towards Data Science">
            <a:extLst>
              <a:ext uri="{FF2B5EF4-FFF2-40B4-BE49-F238E27FC236}">
                <a16:creationId xmlns:a16="http://schemas.microsoft.com/office/drawing/2014/main" id="{49E9C7D2-C6DD-3248-9A41-FADC133859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2259"/>
          <a:stretch/>
        </p:blipFill>
        <p:spPr bwMode="auto">
          <a:xfrm>
            <a:off x="290402" y="3810000"/>
            <a:ext cx="5424598" cy="2628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5E8139-6305-B844-9FB3-D920E96FF1CD}"/>
                  </a:ext>
                </a:extLst>
              </p:cNvPr>
              <p:cNvSpPr txBox="1"/>
              <p:nvPr/>
            </p:nvSpPr>
            <p:spPr>
              <a:xfrm>
                <a:off x="6324600" y="4985950"/>
                <a:ext cx="101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sub>
                      </m:sSub>
                      <m:r>
                        <a:rPr lang="en-US" b="0" i="1">
                          <a:latin typeface="Cambria Math" panose="02040503050406030204" pitchFamily="18" charset="0"/>
                        </a:rPr>
                        <m:t>=</m:t>
                      </m:r>
                      <m:r>
                        <a:rPr lang="en-US" b="0" i="1">
                          <a:latin typeface="Cambria Math" panose="02040503050406030204" pitchFamily="18" charset="0"/>
                        </a:rPr>
                        <m:t>𝐶</m:t>
                      </m:r>
                      <m:r>
                        <a:rPr lang="en-US" b="0" i="1">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585E8139-6305-B844-9FB3-D920E96FF1CD}"/>
                  </a:ext>
                </a:extLst>
              </p:cNvPr>
              <p:cNvSpPr txBox="1">
                <a:spLocks noRot="1" noChangeAspect="1" noMove="1" noResize="1" noEditPoints="1" noAdjustHandles="1" noChangeArrowheads="1" noChangeShapeType="1" noTextEdit="1"/>
              </p:cNvSpPr>
              <p:nvPr/>
            </p:nvSpPr>
            <p:spPr>
              <a:xfrm>
                <a:off x="6324600" y="4985950"/>
                <a:ext cx="1015214" cy="276999"/>
              </a:xfrm>
              <a:prstGeom prst="rect">
                <a:avLst/>
              </a:prstGeom>
              <a:blipFill>
                <a:blip r:embed="rId3"/>
                <a:stretch>
                  <a:fillRect l="-6250" r="-8750" b="-3478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E38BCF-1804-AF4C-9544-2C400FA1C887}"/>
              </a:ext>
            </a:extLst>
          </p:cNvPr>
          <p:cNvSpPr txBox="1"/>
          <p:nvPr/>
        </p:nvSpPr>
        <p:spPr>
          <a:xfrm>
            <a:off x="6248400" y="5257800"/>
            <a:ext cx="1717330" cy="369332"/>
          </a:xfrm>
          <a:prstGeom prst="rect">
            <a:avLst/>
          </a:prstGeom>
          <a:noFill/>
        </p:spPr>
        <p:txBody>
          <a:bodyPr wrap="none" rtlCol="0">
            <a:spAutoFit/>
          </a:bodyPr>
          <a:lstStyle/>
          <a:p>
            <a:r>
              <a:rPr lang="en-US"/>
              <a:t>for a very large </a:t>
            </a:r>
            <a:r>
              <a:rPr lang="en-US" i="1"/>
              <a:t>t</a:t>
            </a:r>
            <a:endParaRPr lang="en-US"/>
          </a:p>
        </p:txBody>
      </p:sp>
      <p:sp>
        <p:nvSpPr>
          <p:cNvPr id="9" name="TextBox 8">
            <a:extLst>
              <a:ext uri="{FF2B5EF4-FFF2-40B4-BE49-F238E27FC236}">
                <a16:creationId xmlns:a16="http://schemas.microsoft.com/office/drawing/2014/main" id="{60D2528F-C0A6-6749-8A6B-0028E1DD9BFA}"/>
              </a:ext>
            </a:extLst>
          </p:cNvPr>
          <p:cNvSpPr txBox="1"/>
          <p:nvPr/>
        </p:nvSpPr>
        <p:spPr>
          <a:xfrm>
            <a:off x="5410200" y="5919678"/>
            <a:ext cx="3823034" cy="923330"/>
          </a:xfrm>
          <a:prstGeom prst="rect">
            <a:avLst/>
          </a:prstGeom>
          <a:noFill/>
        </p:spPr>
        <p:txBody>
          <a:bodyPr wrap="none" rtlCol="0">
            <a:spAutoFit/>
          </a:bodyPr>
          <a:lstStyle/>
          <a:p>
            <a:r>
              <a:rPr lang="en-US"/>
              <a:t>let’s start by computing</a:t>
            </a:r>
            <a:br>
              <a:rPr lang="en-US"/>
            </a:br>
            <a:r>
              <a:rPr lang="en-US" i="1"/>
              <a:t>s</a:t>
            </a:r>
            <a:r>
              <a:rPr lang="en-US" baseline="-25000"/>
              <a:t>2</a:t>
            </a:r>
            <a:r>
              <a:rPr lang="en-US"/>
              <a:t>? given that visitors start either from</a:t>
            </a:r>
          </a:p>
          <a:p>
            <a:r>
              <a:rPr lang="en-US" i="1"/>
              <a:t>a</a:t>
            </a:r>
            <a:r>
              <a:rPr lang="en-US"/>
              <a:t> or </a:t>
            </a:r>
            <a:r>
              <a:rPr lang="en-US" i="1"/>
              <a:t>b: p</a:t>
            </a:r>
            <a:r>
              <a:rPr lang="en-US"/>
              <a:t>(</a:t>
            </a:r>
            <a:r>
              <a:rPr lang="en-US" i="1"/>
              <a:t>s</a:t>
            </a:r>
            <a:r>
              <a:rPr lang="en-US" baseline="-25000"/>
              <a:t>1</a:t>
            </a:r>
            <a:r>
              <a:rPr lang="en-US"/>
              <a:t> = </a:t>
            </a:r>
            <a:r>
              <a:rPr lang="en-US" i="1"/>
              <a:t>a</a:t>
            </a:r>
            <a:r>
              <a:rPr lang="en-US"/>
              <a:t>) = </a:t>
            </a:r>
            <a:r>
              <a:rPr lang="en-US" i="1"/>
              <a:t>p</a:t>
            </a:r>
            <a:r>
              <a:rPr lang="en-US"/>
              <a:t>(</a:t>
            </a:r>
            <a:r>
              <a:rPr lang="en-US" i="1"/>
              <a:t>s</a:t>
            </a:r>
            <a:r>
              <a:rPr lang="en-US" baseline="-25000"/>
              <a:t>1</a:t>
            </a:r>
            <a:r>
              <a:rPr lang="en-US"/>
              <a:t> = </a:t>
            </a:r>
            <a:r>
              <a:rPr lang="en-US" i="1"/>
              <a:t>b</a:t>
            </a:r>
            <a:r>
              <a:rPr lang="en-US"/>
              <a:t>) = 1/2</a:t>
            </a:r>
          </a:p>
        </p:txBody>
      </p:sp>
    </p:spTree>
    <p:extLst>
      <p:ext uri="{BB962C8B-B14F-4D97-AF65-F5344CB8AC3E}">
        <p14:creationId xmlns:p14="http://schemas.microsoft.com/office/powerpoint/2010/main" val="131653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D6D0-53D3-0F40-A5EC-5B389224C00D}"/>
              </a:ext>
            </a:extLst>
          </p:cNvPr>
          <p:cNvSpPr>
            <a:spLocks noGrp="1"/>
          </p:cNvSpPr>
          <p:nvPr>
            <p:ph type="title"/>
          </p:nvPr>
        </p:nvSpPr>
        <p:spPr/>
        <p:txBody>
          <a:bodyPr/>
          <a:lstStyle/>
          <a:p>
            <a:r>
              <a:rPr lang="en-US"/>
              <a:t>Markov chain: application</a:t>
            </a:r>
          </a:p>
        </p:txBody>
      </p:sp>
      <p:sp>
        <p:nvSpPr>
          <p:cNvPr id="3" name="Content Placeholder 2">
            <a:extLst>
              <a:ext uri="{FF2B5EF4-FFF2-40B4-BE49-F238E27FC236}">
                <a16:creationId xmlns:a16="http://schemas.microsoft.com/office/drawing/2014/main" id="{F07A3574-0D32-1846-A64E-77829C09CA1D}"/>
              </a:ext>
            </a:extLst>
          </p:cNvPr>
          <p:cNvSpPr>
            <a:spLocks noGrp="1"/>
          </p:cNvSpPr>
          <p:nvPr>
            <p:ph idx="1"/>
          </p:nvPr>
        </p:nvSpPr>
        <p:spPr>
          <a:xfrm>
            <a:off x="457200" y="1600200"/>
            <a:ext cx="8229600" cy="2286000"/>
          </a:xfrm>
        </p:spPr>
        <p:txBody>
          <a:bodyPr>
            <a:normAutofit fontScale="92500" lnSpcReduction="10000"/>
          </a:bodyPr>
          <a:lstStyle/>
          <a:p>
            <a:r>
              <a:rPr lang="en-US"/>
              <a:t>Imagine that these are three webpages of a e-commerce website and you record how usually people move through the website</a:t>
            </a:r>
          </a:p>
          <a:p>
            <a:r>
              <a:rPr lang="en-US"/>
              <a:t>Page </a:t>
            </a:r>
            <a:r>
              <a:rPr lang="en-US" i="1"/>
              <a:t>C</a:t>
            </a:r>
            <a:r>
              <a:rPr lang="en-US"/>
              <a:t> is the </a:t>
            </a:r>
            <a:r>
              <a:rPr lang="en-US" b="1"/>
              <a:t>pay</a:t>
            </a:r>
            <a:r>
              <a:rPr lang="en-US"/>
              <a:t> page, and you want to see how often people end up in that page</a:t>
            </a:r>
            <a:endParaRPr lang="en-US" b="1"/>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5E8139-6305-B844-9FB3-D920E96FF1CD}"/>
                  </a:ext>
                </a:extLst>
              </p:cNvPr>
              <p:cNvSpPr txBox="1"/>
              <p:nvPr/>
            </p:nvSpPr>
            <p:spPr>
              <a:xfrm>
                <a:off x="362886" y="4764439"/>
                <a:ext cx="8624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r>
                        <a:rPr lang="en-US" b="0" i="1">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585E8139-6305-B844-9FB3-D920E96FF1CD}"/>
                  </a:ext>
                </a:extLst>
              </p:cNvPr>
              <p:cNvSpPr txBox="1">
                <a:spLocks noRot="1" noChangeAspect="1" noMove="1" noResize="1" noEditPoints="1" noAdjustHandles="1" noChangeArrowheads="1" noChangeShapeType="1" noTextEdit="1"/>
              </p:cNvSpPr>
              <p:nvPr/>
            </p:nvSpPr>
            <p:spPr>
              <a:xfrm>
                <a:off x="362886" y="4764439"/>
                <a:ext cx="862416" cy="276999"/>
              </a:xfrm>
              <a:prstGeom prst="rect">
                <a:avLst/>
              </a:prstGeom>
              <a:blipFill>
                <a:blip r:embed="rId2"/>
                <a:stretch>
                  <a:fillRect l="-5797" t="-4545" r="-8696" b="-4090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E38BCF-1804-AF4C-9544-2C400FA1C887}"/>
              </a:ext>
            </a:extLst>
          </p:cNvPr>
          <p:cNvSpPr txBox="1"/>
          <p:nvPr/>
        </p:nvSpPr>
        <p:spPr>
          <a:xfrm>
            <a:off x="1247073" y="4256608"/>
            <a:ext cx="3096327" cy="1569660"/>
          </a:xfrm>
          <a:prstGeom prst="rect">
            <a:avLst/>
          </a:prstGeom>
          <a:noFill/>
        </p:spPr>
        <p:txBody>
          <a:bodyPr wrap="square" rtlCol="0">
            <a:spAutoFit/>
          </a:bodyPr>
          <a:lstStyle/>
          <a:p>
            <a:r>
              <a:rPr lang="en-US" sz="2400"/>
              <a:t>this is known as the stationary distribution if the transition does not affect it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0C4C73-4D0A-9B43-8DE3-EE4CCCF5F3F6}"/>
                  </a:ext>
                </a:extLst>
              </p:cNvPr>
              <p:cNvSpPr txBox="1"/>
              <p:nvPr/>
            </p:nvSpPr>
            <p:spPr>
              <a:xfrm>
                <a:off x="1247073" y="5919677"/>
                <a:ext cx="21713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e>
                      </m:d>
                      <m:r>
                        <a:rPr lang="en-US" b="0" i="1">
                          <a:latin typeface="Cambria Math" panose="02040503050406030204" pitchFamily="18" charset="0"/>
                        </a:rPr>
                        <m:t>=</m:t>
                      </m:r>
                      <m:r>
                        <a:rPr lang="en-US" i="1">
                          <a:latin typeface="Cambria Math" panose="02040503050406030204" pitchFamily="18" charset="0"/>
                        </a:rPr>
                        <m:t>𝑃</m:t>
                      </m:r>
                      <m:r>
                        <a:rPr lang="en-US" b="0"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e>
                      </m:d>
                    </m:oMath>
                  </m:oMathPara>
                </a14:m>
                <a:endParaRPr lang="en-US"/>
              </a:p>
            </p:txBody>
          </p:sp>
        </mc:Choice>
        <mc:Fallback xmlns="">
          <p:sp>
            <p:nvSpPr>
              <p:cNvPr id="11" name="TextBox 10">
                <a:extLst>
                  <a:ext uri="{FF2B5EF4-FFF2-40B4-BE49-F238E27FC236}">
                    <a16:creationId xmlns:a16="http://schemas.microsoft.com/office/drawing/2014/main" id="{2B0C4C73-4D0A-9B43-8DE3-EE4CCCF5F3F6}"/>
                  </a:ext>
                </a:extLst>
              </p:cNvPr>
              <p:cNvSpPr txBox="1">
                <a:spLocks noRot="1" noChangeAspect="1" noMove="1" noResize="1" noEditPoints="1" noAdjustHandles="1" noChangeArrowheads="1" noChangeShapeType="1" noTextEdit="1"/>
              </p:cNvSpPr>
              <p:nvPr/>
            </p:nvSpPr>
            <p:spPr>
              <a:xfrm>
                <a:off x="1247073" y="5919677"/>
                <a:ext cx="2171364" cy="276999"/>
              </a:xfrm>
              <a:prstGeom prst="rect">
                <a:avLst/>
              </a:prstGeom>
              <a:blipFill>
                <a:blip r:embed="rId3"/>
                <a:stretch>
                  <a:fillRect l="-2326"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B48550-6FCD-7C43-A9FC-F8C6CA40C4D2}"/>
                  </a:ext>
                </a:extLst>
              </p:cNvPr>
              <p:cNvSpPr txBox="1"/>
              <p:nvPr/>
            </p:nvSpPr>
            <p:spPr>
              <a:xfrm>
                <a:off x="991907" y="6365992"/>
                <a:ext cx="2681696" cy="302199"/>
              </a:xfrm>
              <a:prstGeom prst="rect">
                <a:avLst/>
              </a:prstGeom>
              <a:noFill/>
            </p:spPr>
            <p:txBody>
              <a:bodyPr wrap="none" lIns="0" tIns="0" rIns="0" bIns="0" rtlCol="0">
                <a:spAutoFit/>
              </a:bodyPr>
              <a:lstStyle/>
              <a:p>
                <a:r>
                  <a:rPr lang="en-US" b="0"/>
                  <a:t>subject to </a:t>
                </a:r>
                <a14:m>
                  <m:oMath xmlns:m="http://schemas.openxmlformats.org/officeDocument/2006/math">
                    <m:nary>
                      <m:naryPr>
                        <m:chr m:val="∑"/>
                        <m:supHide m:val="on"/>
                        <m:ctrlPr>
                          <a:rPr lang="en-US" b="0"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sub>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e>
                        </m:d>
                        <m:r>
                          <m:rPr>
                            <m:nor/>
                          </m:rPr>
                          <a:rPr lang="en-US"/>
                          <m:t> </m:t>
                        </m:r>
                        <m:r>
                          <m:rPr>
                            <m:nor/>
                          </m:rPr>
                          <a:rPr lang="en-US" b="0" i="0"/>
                          <m:t>=1</m:t>
                        </m:r>
                      </m:e>
                    </m:nary>
                  </m:oMath>
                </a14:m>
                <a:endParaRPr lang="en-US"/>
              </a:p>
            </p:txBody>
          </p:sp>
        </mc:Choice>
        <mc:Fallback xmlns="">
          <p:sp>
            <p:nvSpPr>
              <p:cNvPr id="12" name="TextBox 11">
                <a:extLst>
                  <a:ext uri="{FF2B5EF4-FFF2-40B4-BE49-F238E27FC236}">
                    <a16:creationId xmlns:a16="http://schemas.microsoft.com/office/drawing/2014/main" id="{E9B48550-6FCD-7C43-A9FC-F8C6CA40C4D2}"/>
                  </a:ext>
                </a:extLst>
              </p:cNvPr>
              <p:cNvSpPr txBox="1">
                <a:spLocks noRot="1" noChangeAspect="1" noMove="1" noResize="1" noEditPoints="1" noAdjustHandles="1" noChangeArrowheads="1" noChangeShapeType="1" noTextEdit="1"/>
              </p:cNvSpPr>
              <p:nvPr/>
            </p:nvSpPr>
            <p:spPr>
              <a:xfrm>
                <a:off x="991907" y="6365992"/>
                <a:ext cx="2681696" cy="302199"/>
              </a:xfrm>
              <a:prstGeom prst="rect">
                <a:avLst/>
              </a:prstGeom>
              <a:blipFill>
                <a:blip r:embed="rId4"/>
                <a:stretch>
                  <a:fillRect l="-5660" t="-148000" r="-1415" b="-204000"/>
                </a:stretch>
              </a:blipFill>
            </p:spPr>
            <p:txBody>
              <a:bodyPr/>
              <a:lstStyle/>
              <a:p>
                <a:r>
                  <a:rPr lang="en-US">
                    <a:noFill/>
                  </a:rPr>
                  <a:t> </a:t>
                </a:r>
              </a:p>
            </p:txBody>
          </p:sp>
        </mc:Fallback>
      </mc:AlternateContent>
    </p:spTree>
    <p:extLst>
      <p:ext uri="{BB962C8B-B14F-4D97-AF65-F5344CB8AC3E}">
        <p14:creationId xmlns:p14="http://schemas.microsoft.com/office/powerpoint/2010/main" val="1428169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D6D0-53D3-0F40-A5EC-5B389224C00D}"/>
              </a:ext>
            </a:extLst>
          </p:cNvPr>
          <p:cNvSpPr>
            <a:spLocks noGrp="1"/>
          </p:cNvSpPr>
          <p:nvPr>
            <p:ph type="title"/>
          </p:nvPr>
        </p:nvSpPr>
        <p:spPr/>
        <p:txBody>
          <a:bodyPr/>
          <a:lstStyle/>
          <a:p>
            <a:r>
              <a:rPr lang="en-US"/>
              <a:t>Markov chain: application</a:t>
            </a:r>
          </a:p>
        </p:txBody>
      </p:sp>
      <p:sp>
        <p:nvSpPr>
          <p:cNvPr id="3" name="Content Placeholder 2">
            <a:extLst>
              <a:ext uri="{FF2B5EF4-FFF2-40B4-BE49-F238E27FC236}">
                <a16:creationId xmlns:a16="http://schemas.microsoft.com/office/drawing/2014/main" id="{F07A3574-0D32-1846-A64E-77829C09CA1D}"/>
              </a:ext>
            </a:extLst>
          </p:cNvPr>
          <p:cNvSpPr>
            <a:spLocks noGrp="1"/>
          </p:cNvSpPr>
          <p:nvPr>
            <p:ph idx="1"/>
          </p:nvPr>
        </p:nvSpPr>
        <p:spPr>
          <a:xfrm>
            <a:off x="457200" y="1600200"/>
            <a:ext cx="8229600" cy="2286000"/>
          </a:xfrm>
        </p:spPr>
        <p:txBody>
          <a:bodyPr>
            <a:normAutofit fontScale="92500" lnSpcReduction="10000"/>
          </a:bodyPr>
          <a:lstStyle/>
          <a:p>
            <a:r>
              <a:rPr lang="en-US"/>
              <a:t>Imagine that these are three webpages of a e-commerce website and you record how usually people move through the website</a:t>
            </a:r>
          </a:p>
          <a:p>
            <a:r>
              <a:rPr lang="en-US"/>
              <a:t>Page </a:t>
            </a:r>
            <a:r>
              <a:rPr lang="en-US" i="1"/>
              <a:t>C</a:t>
            </a:r>
            <a:r>
              <a:rPr lang="en-US"/>
              <a:t> is the </a:t>
            </a:r>
            <a:r>
              <a:rPr lang="en-US" b="1"/>
              <a:t>pay</a:t>
            </a:r>
            <a:r>
              <a:rPr lang="en-US"/>
              <a:t> page, and you want to see how often people end up in that page</a:t>
            </a:r>
            <a:endParaRPr lang="en-US" b="1"/>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5E8139-6305-B844-9FB3-D920E96FF1CD}"/>
                  </a:ext>
                </a:extLst>
              </p:cNvPr>
              <p:cNvSpPr txBox="1"/>
              <p:nvPr/>
            </p:nvSpPr>
            <p:spPr>
              <a:xfrm>
                <a:off x="362886" y="4764439"/>
                <a:ext cx="8624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r>
                        <a:rPr lang="en-US" b="0" i="1">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585E8139-6305-B844-9FB3-D920E96FF1CD}"/>
                  </a:ext>
                </a:extLst>
              </p:cNvPr>
              <p:cNvSpPr txBox="1">
                <a:spLocks noRot="1" noChangeAspect="1" noMove="1" noResize="1" noEditPoints="1" noAdjustHandles="1" noChangeArrowheads="1" noChangeShapeType="1" noTextEdit="1"/>
              </p:cNvSpPr>
              <p:nvPr/>
            </p:nvSpPr>
            <p:spPr>
              <a:xfrm>
                <a:off x="362886" y="4764439"/>
                <a:ext cx="862416" cy="276999"/>
              </a:xfrm>
              <a:prstGeom prst="rect">
                <a:avLst/>
              </a:prstGeom>
              <a:blipFill>
                <a:blip r:embed="rId2"/>
                <a:stretch>
                  <a:fillRect l="-5797" t="-4545" r="-8696" b="-4090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E38BCF-1804-AF4C-9544-2C400FA1C887}"/>
              </a:ext>
            </a:extLst>
          </p:cNvPr>
          <p:cNvSpPr txBox="1"/>
          <p:nvPr/>
        </p:nvSpPr>
        <p:spPr>
          <a:xfrm>
            <a:off x="1247073" y="4256608"/>
            <a:ext cx="3096327" cy="1569660"/>
          </a:xfrm>
          <a:prstGeom prst="rect">
            <a:avLst/>
          </a:prstGeom>
          <a:noFill/>
        </p:spPr>
        <p:txBody>
          <a:bodyPr wrap="square" rtlCol="0">
            <a:spAutoFit/>
          </a:bodyPr>
          <a:lstStyle/>
          <a:p>
            <a:r>
              <a:rPr lang="en-US" sz="2400"/>
              <a:t>this is known as the stationary distribution if the transition does not affect it</a:t>
            </a:r>
          </a:p>
        </p:txBody>
      </p:sp>
      <p:sp>
        <p:nvSpPr>
          <p:cNvPr id="10" name="TextBox 9">
            <a:extLst>
              <a:ext uri="{FF2B5EF4-FFF2-40B4-BE49-F238E27FC236}">
                <a16:creationId xmlns:a16="http://schemas.microsoft.com/office/drawing/2014/main" id="{FE05E2FE-9820-E442-8382-0261CFCF2104}"/>
              </a:ext>
            </a:extLst>
          </p:cNvPr>
          <p:cNvSpPr txBox="1"/>
          <p:nvPr/>
        </p:nvSpPr>
        <p:spPr>
          <a:xfrm>
            <a:off x="5410200" y="3952989"/>
            <a:ext cx="3096327" cy="1569660"/>
          </a:xfrm>
          <a:prstGeom prst="rect">
            <a:avLst/>
          </a:prstGeom>
          <a:noFill/>
        </p:spPr>
        <p:txBody>
          <a:bodyPr wrap="square" rtlCol="0">
            <a:spAutoFit/>
          </a:bodyPr>
          <a:lstStyle/>
          <a:p>
            <a:r>
              <a:rPr lang="en-US" sz="2400"/>
              <a:t>a key insight from markov theory is that it doesn’t matter where you start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0C4C73-4D0A-9B43-8DE3-EE4CCCF5F3F6}"/>
                  </a:ext>
                </a:extLst>
              </p:cNvPr>
              <p:cNvSpPr txBox="1"/>
              <p:nvPr/>
            </p:nvSpPr>
            <p:spPr>
              <a:xfrm>
                <a:off x="1247073" y="5919677"/>
                <a:ext cx="21713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e>
                      </m:d>
                      <m:r>
                        <a:rPr lang="en-US" b="0" i="1">
                          <a:latin typeface="Cambria Math" panose="02040503050406030204" pitchFamily="18" charset="0"/>
                        </a:rPr>
                        <m:t>=</m:t>
                      </m:r>
                      <m:r>
                        <a:rPr lang="en-US" i="1">
                          <a:latin typeface="Cambria Math" panose="02040503050406030204" pitchFamily="18" charset="0"/>
                        </a:rPr>
                        <m:t>𝑃</m:t>
                      </m:r>
                      <m:r>
                        <a:rPr lang="en-US" b="0"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e>
                      </m:d>
                    </m:oMath>
                  </m:oMathPara>
                </a14:m>
                <a:endParaRPr lang="en-US"/>
              </a:p>
            </p:txBody>
          </p:sp>
        </mc:Choice>
        <mc:Fallback xmlns="">
          <p:sp>
            <p:nvSpPr>
              <p:cNvPr id="11" name="TextBox 10">
                <a:extLst>
                  <a:ext uri="{FF2B5EF4-FFF2-40B4-BE49-F238E27FC236}">
                    <a16:creationId xmlns:a16="http://schemas.microsoft.com/office/drawing/2014/main" id="{2B0C4C73-4D0A-9B43-8DE3-EE4CCCF5F3F6}"/>
                  </a:ext>
                </a:extLst>
              </p:cNvPr>
              <p:cNvSpPr txBox="1">
                <a:spLocks noRot="1" noChangeAspect="1" noMove="1" noResize="1" noEditPoints="1" noAdjustHandles="1" noChangeArrowheads="1" noChangeShapeType="1" noTextEdit="1"/>
              </p:cNvSpPr>
              <p:nvPr/>
            </p:nvSpPr>
            <p:spPr>
              <a:xfrm>
                <a:off x="1247073" y="5919677"/>
                <a:ext cx="2171364" cy="276999"/>
              </a:xfrm>
              <a:prstGeom prst="rect">
                <a:avLst/>
              </a:prstGeom>
              <a:blipFill>
                <a:blip r:embed="rId3"/>
                <a:stretch>
                  <a:fillRect l="-2326"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B48550-6FCD-7C43-A9FC-F8C6CA40C4D2}"/>
                  </a:ext>
                </a:extLst>
              </p:cNvPr>
              <p:cNvSpPr txBox="1"/>
              <p:nvPr/>
            </p:nvSpPr>
            <p:spPr>
              <a:xfrm>
                <a:off x="991907" y="6365992"/>
                <a:ext cx="2681696" cy="302199"/>
              </a:xfrm>
              <a:prstGeom prst="rect">
                <a:avLst/>
              </a:prstGeom>
              <a:noFill/>
            </p:spPr>
            <p:txBody>
              <a:bodyPr wrap="none" lIns="0" tIns="0" rIns="0" bIns="0" rtlCol="0">
                <a:spAutoFit/>
              </a:bodyPr>
              <a:lstStyle/>
              <a:p>
                <a:r>
                  <a:rPr lang="en-US" b="0"/>
                  <a:t>subject to </a:t>
                </a:r>
                <a14:m>
                  <m:oMath xmlns:m="http://schemas.openxmlformats.org/officeDocument/2006/math">
                    <m:nary>
                      <m:naryPr>
                        <m:chr m:val="∑"/>
                        <m:supHide m:val="on"/>
                        <m:ctrlPr>
                          <a:rPr lang="en-US" b="0"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sub>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e>
                        </m:d>
                        <m:r>
                          <m:rPr>
                            <m:nor/>
                          </m:rPr>
                          <a:rPr lang="en-US"/>
                          <m:t> </m:t>
                        </m:r>
                        <m:r>
                          <m:rPr>
                            <m:nor/>
                          </m:rPr>
                          <a:rPr lang="en-US" b="0" i="0"/>
                          <m:t>=1</m:t>
                        </m:r>
                      </m:e>
                    </m:nary>
                  </m:oMath>
                </a14:m>
                <a:endParaRPr lang="en-US"/>
              </a:p>
            </p:txBody>
          </p:sp>
        </mc:Choice>
        <mc:Fallback xmlns="">
          <p:sp>
            <p:nvSpPr>
              <p:cNvPr id="12" name="TextBox 11">
                <a:extLst>
                  <a:ext uri="{FF2B5EF4-FFF2-40B4-BE49-F238E27FC236}">
                    <a16:creationId xmlns:a16="http://schemas.microsoft.com/office/drawing/2014/main" id="{E9B48550-6FCD-7C43-A9FC-F8C6CA40C4D2}"/>
                  </a:ext>
                </a:extLst>
              </p:cNvPr>
              <p:cNvSpPr txBox="1">
                <a:spLocks noRot="1" noChangeAspect="1" noMove="1" noResize="1" noEditPoints="1" noAdjustHandles="1" noChangeArrowheads="1" noChangeShapeType="1" noTextEdit="1"/>
              </p:cNvSpPr>
              <p:nvPr/>
            </p:nvSpPr>
            <p:spPr>
              <a:xfrm>
                <a:off x="991907" y="6365992"/>
                <a:ext cx="2681696" cy="302199"/>
              </a:xfrm>
              <a:prstGeom prst="rect">
                <a:avLst/>
              </a:prstGeom>
              <a:blipFill>
                <a:blip r:embed="rId4"/>
                <a:stretch>
                  <a:fillRect l="-5660" t="-148000" r="-1415" b="-204000"/>
                </a:stretch>
              </a:blipFill>
            </p:spPr>
            <p:txBody>
              <a:bodyPr/>
              <a:lstStyle/>
              <a:p>
                <a:r>
                  <a:rPr lang="en-US">
                    <a:noFill/>
                  </a:rPr>
                  <a:t> </a:t>
                </a:r>
              </a:p>
            </p:txBody>
          </p:sp>
        </mc:Fallback>
      </mc:AlternateContent>
    </p:spTree>
    <p:extLst>
      <p:ext uri="{BB962C8B-B14F-4D97-AF65-F5344CB8AC3E}">
        <p14:creationId xmlns:p14="http://schemas.microsoft.com/office/powerpoint/2010/main" val="3059811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D6D0-53D3-0F40-A5EC-5B389224C00D}"/>
              </a:ext>
            </a:extLst>
          </p:cNvPr>
          <p:cNvSpPr>
            <a:spLocks noGrp="1"/>
          </p:cNvSpPr>
          <p:nvPr>
            <p:ph type="title"/>
          </p:nvPr>
        </p:nvSpPr>
        <p:spPr/>
        <p:txBody>
          <a:bodyPr/>
          <a:lstStyle/>
          <a:p>
            <a:r>
              <a:rPr lang="en-US"/>
              <a:t>Markov chain: application</a:t>
            </a:r>
          </a:p>
        </p:txBody>
      </p:sp>
      <p:sp>
        <p:nvSpPr>
          <p:cNvPr id="3" name="Content Placeholder 2">
            <a:extLst>
              <a:ext uri="{FF2B5EF4-FFF2-40B4-BE49-F238E27FC236}">
                <a16:creationId xmlns:a16="http://schemas.microsoft.com/office/drawing/2014/main" id="{F07A3574-0D32-1846-A64E-77829C09CA1D}"/>
              </a:ext>
            </a:extLst>
          </p:cNvPr>
          <p:cNvSpPr>
            <a:spLocks noGrp="1"/>
          </p:cNvSpPr>
          <p:nvPr>
            <p:ph idx="1"/>
          </p:nvPr>
        </p:nvSpPr>
        <p:spPr>
          <a:xfrm>
            <a:off x="457200" y="1600200"/>
            <a:ext cx="8229600" cy="2286000"/>
          </a:xfrm>
        </p:spPr>
        <p:txBody>
          <a:bodyPr>
            <a:normAutofit fontScale="92500" lnSpcReduction="10000"/>
          </a:bodyPr>
          <a:lstStyle/>
          <a:p>
            <a:r>
              <a:rPr lang="en-US"/>
              <a:t>Imagine that these are three webpages of a e-commerce website and you record how usually people move through the website</a:t>
            </a:r>
          </a:p>
          <a:p>
            <a:r>
              <a:rPr lang="en-US"/>
              <a:t>Page </a:t>
            </a:r>
            <a:r>
              <a:rPr lang="en-US" i="1"/>
              <a:t>C</a:t>
            </a:r>
            <a:r>
              <a:rPr lang="en-US"/>
              <a:t> is the </a:t>
            </a:r>
            <a:r>
              <a:rPr lang="en-US" b="1"/>
              <a:t>pay</a:t>
            </a:r>
            <a:r>
              <a:rPr lang="en-US"/>
              <a:t> page, and you want to see how often people end up in that page</a:t>
            </a:r>
            <a:endParaRPr lang="en-US" b="1"/>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5E8139-6305-B844-9FB3-D920E96FF1CD}"/>
                  </a:ext>
                </a:extLst>
              </p:cNvPr>
              <p:cNvSpPr txBox="1"/>
              <p:nvPr/>
            </p:nvSpPr>
            <p:spPr>
              <a:xfrm>
                <a:off x="362886" y="4764439"/>
                <a:ext cx="8624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r>
                        <a:rPr lang="en-US" b="0" i="1">
                          <a:latin typeface="Cambria Math" panose="02040503050406030204" pitchFamily="18" charset="0"/>
                        </a:rPr>
                        <m:t>)</m:t>
                      </m:r>
                    </m:oMath>
                  </m:oMathPara>
                </a14:m>
                <a:endParaRPr lang="en-US"/>
              </a:p>
            </p:txBody>
          </p:sp>
        </mc:Choice>
        <mc:Fallback xmlns="">
          <p:sp>
            <p:nvSpPr>
              <p:cNvPr id="6" name="TextBox 5">
                <a:extLst>
                  <a:ext uri="{FF2B5EF4-FFF2-40B4-BE49-F238E27FC236}">
                    <a16:creationId xmlns:a16="http://schemas.microsoft.com/office/drawing/2014/main" id="{585E8139-6305-B844-9FB3-D920E96FF1CD}"/>
                  </a:ext>
                </a:extLst>
              </p:cNvPr>
              <p:cNvSpPr txBox="1">
                <a:spLocks noRot="1" noChangeAspect="1" noMove="1" noResize="1" noEditPoints="1" noAdjustHandles="1" noChangeArrowheads="1" noChangeShapeType="1" noTextEdit="1"/>
              </p:cNvSpPr>
              <p:nvPr/>
            </p:nvSpPr>
            <p:spPr>
              <a:xfrm>
                <a:off x="362886" y="4764439"/>
                <a:ext cx="862416" cy="276999"/>
              </a:xfrm>
              <a:prstGeom prst="rect">
                <a:avLst/>
              </a:prstGeom>
              <a:blipFill>
                <a:blip r:embed="rId2"/>
                <a:stretch>
                  <a:fillRect l="-5797" t="-4545" r="-8696" b="-4090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CE38BCF-1804-AF4C-9544-2C400FA1C887}"/>
              </a:ext>
            </a:extLst>
          </p:cNvPr>
          <p:cNvSpPr txBox="1"/>
          <p:nvPr/>
        </p:nvSpPr>
        <p:spPr>
          <a:xfrm>
            <a:off x="1247073" y="4256608"/>
            <a:ext cx="3096327" cy="1569660"/>
          </a:xfrm>
          <a:prstGeom prst="rect">
            <a:avLst/>
          </a:prstGeom>
          <a:noFill/>
        </p:spPr>
        <p:txBody>
          <a:bodyPr wrap="square" rtlCol="0">
            <a:spAutoFit/>
          </a:bodyPr>
          <a:lstStyle/>
          <a:p>
            <a:r>
              <a:rPr lang="en-US" sz="2400"/>
              <a:t>this is known as the stationary distribution if the transition does not affect it</a:t>
            </a:r>
          </a:p>
        </p:txBody>
      </p:sp>
      <p:sp>
        <p:nvSpPr>
          <p:cNvPr id="10" name="TextBox 9">
            <a:extLst>
              <a:ext uri="{FF2B5EF4-FFF2-40B4-BE49-F238E27FC236}">
                <a16:creationId xmlns:a16="http://schemas.microsoft.com/office/drawing/2014/main" id="{FE05E2FE-9820-E442-8382-0261CFCF2104}"/>
              </a:ext>
            </a:extLst>
          </p:cNvPr>
          <p:cNvSpPr txBox="1"/>
          <p:nvPr/>
        </p:nvSpPr>
        <p:spPr>
          <a:xfrm>
            <a:off x="5410200" y="3952989"/>
            <a:ext cx="3096327" cy="1569660"/>
          </a:xfrm>
          <a:prstGeom prst="rect">
            <a:avLst/>
          </a:prstGeom>
          <a:noFill/>
        </p:spPr>
        <p:txBody>
          <a:bodyPr wrap="square" rtlCol="0">
            <a:spAutoFit/>
          </a:bodyPr>
          <a:lstStyle/>
          <a:p>
            <a:r>
              <a:rPr lang="en-US" sz="2400"/>
              <a:t>a key insight from markov theory is that it doesn’t matter where you start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0C4C73-4D0A-9B43-8DE3-EE4CCCF5F3F6}"/>
                  </a:ext>
                </a:extLst>
              </p:cNvPr>
              <p:cNvSpPr txBox="1"/>
              <p:nvPr/>
            </p:nvSpPr>
            <p:spPr>
              <a:xfrm>
                <a:off x="1247073" y="5919677"/>
                <a:ext cx="21713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e>
                      </m:d>
                      <m:r>
                        <a:rPr lang="en-US" b="0" i="1">
                          <a:latin typeface="Cambria Math" panose="02040503050406030204" pitchFamily="18" charset="0"/>
                        </a:rPr>
                        <m:t>=</m:t>
                      </m:r>
                      <m:r>
                        <a:rPr lang="en-US" i="1">
                          <a:latin typeface="Cambria Math" panose="02040503050406030204" pitchFamily="18" charset="0"/>
                        </a:rPr>
                        <m:t>𝑃</m:t>
                      </m:r>
                      <m:r>
                        <a:rPr lang="en-US" b="0"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e>
                      </m:d>
                    </m:oMath>
                  </m:oMathPara>
                </a14:m>
                <a:endParaRPr lang="en-US"/>
              </a:p>
            </p:txBody>
          </p:sp>
        </mc:Choice>
        <mc:Fallback xmlns="">
          <p:sp>
            <p:nvSpPr>
              <p:cNvPr id="11" name="TextBox 10">
                <a:extLst>
                  <a:ext uri="{FF2B5EF4-FFF2-40B4-BE49-F238E27FC236}">
                    <a16:creationId xmlns:a16="http://schemas.microsoft.com/office/drawing/2014/main" id="{2B0C4C73-4D0A-9B43-8DE3-EE4CCCF5F3F6}"/>
                  </a:ext>
                </a:extLst>
              </p:cNvPr>
              <p:cNvSpPr txBox="1">
                <a:spLocks noRot="1" noChangeAspect="1" noMove="1" noResize="1" noEditPoints="1" noAdjustHandles="1" noChangeArrowheads="1" noChangeShapeType="1" noTextEdit="1"/>
              </p:cNvSpPr>
              <p:nvPr/>
            </p:nvSpPr>
            <p:spPr>
              <a:xfrm>
                <a:off x="1247073" y="5919677"/>
                <a:ext cx="2171364" cy="276999"/>
              </a:xfrm>
              <a:prstGeom prst="rect">
                <a:avLst/>
              </a:prstGeom>
              <a:blipFill>
                <a:blip r:embed="rId3"/>
                <a:stretch>
                  <a:fillRect l="-2326"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B48550-6FCD-7C43-A9FC-F8C6CA40C4D2}"/>
                  </a:ext>
                </a:extLst>
              </p:cNvPr>
              <p:cNvSpPr txBox="1"/>
              <p:nvPr/>
            </p:nvSpPr>
            <p:spPr>
              <a:xfrm>
                <a:off x="991907" y="6365992"/>
                <a:ext cx="2681696" cy="302199"/>
              </a:xfrm>
              <a:prstGeom prst="rect">
                <a:avLst/>
              </a:prstGeom>
              <a:noFill/>
            </p:spPr>
            <p:txBody>
              <a:bodyPr wrap="none" lIns="0" tIns="0" rIns="0" bIns="0" rtlCol="0">
                <a:spAutoFit/>
              </a:bodyPr>
              <a:lstStyle/>
              <a:p>
                <a:r>
                  <a:rPr lang="en-US" b="0"/>
                  <a:t>subject to </a:t>
                </a:r>
                <a14:m>
                  <m:oMath xmlns:m="http://schemas.openxmlformats.org/officeDocument/2006/math">
                    <m:nary>
                      <m:naryPr>
                        <m:chr m:val="∑"/>
                        <m:supHide m:val="on"/>
                        <m:ctrlPr>
                          <a:rPr lang="en-US" b="0"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sub>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sub>
                            </m:sSub>
                          </m:e>
                        </m:d>
                        <m:r>
                          <m:rPr>
                            <m:nor/>
                          </m:rPr>
                          <a:rPr lang="en-US"/>
                          <m:t> </m:t>
                        </m:r>
                        <m:r>
                          <m:rPr>
                            <m:nor/>
                          </m:rPr>
                          <a:rPr lang="en-US" b="0" i="0"/>
                          <m:t>=1</m:t>
                        </m:r>
                      </m:e>
                    </m:nary>
                  </m:oMath>
                </a14:m>
                <a:endParaRPr lang="en-US"/>
              </a:p>
            </p:txBody>
          </p:sp>
        </mc:Choice>
        <mc:Fallback xmlns="">
          <p:sp>
            <p:nvSpPr>
              <p:cNvPr id="12" name="TextBox 11">
                <a:extLst>
                  <a:ext uri="{FF2B5EF4-FFF2-40B4-BE49-F238E27FC236}">
                    <a16:creationId xmlns:a16="http://schemas.microsoft.com/office/drawing/2014/main" id="{E9B48550-6FCD-7C43-A9FC-F8C6CA40C4D2}"/>
                  </a:ext>
                </a:extLst>
              </p:cNvPr>
              <p:cNvSpPr txBox="1">
                <a:spLocks noRot="1" noChangeAspect="1" noMove="1" noResize="1" noEditPoints="1" noAdjustHandles="1" noChangeArrowheads="1" noChangeShapeType="1" noTextEdit="1"/>
              </p:cNvSpPr>
              <p:nvPr/>
            </p:nvSpPr>
            <p:spPr>
              <a:xfrm>
                <a:off x="991907" y="6365992"/>
                <a:ext cx="2681696" cy="302199"/>
              </a:xfrm>
              <a:prstGeom prst="rect">
                <a:avLst/>
              </a:prstGeom>
              <a:blipFill>
                <a:blip r:embed="rId4"/>
                <a:stretch>
                  <a:fillRect l="-5660" t="-148000" r="-1415" b="-204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43CA620-27AB-F449-94C2-DEFC3D30CF32}"/>
              </a:ext>
            </a:extLst>
          </p:cNvPr>
          <p:cNvSpPr txBox="1"/>
          <p:nvPr/>
        </p:nvSpPr>
        <p:spPr>
          <a:xfrm>
            <a:off x="5410200" y="5669909"/>
            <a:ext cx="3096327" cy="1200329"/>
          </a:xfrm>
          <a:prstGeom prst="rect">
            <a:avLst/>
          </a:prstGeom>
          <a:noFill/>
        </p:spPr>
        <p:txBody>
          <a:bodyPr wrap="square" rtlCol="0">
            <a:spAutoFit/>
          </a:bodyPr>
          <a:lstStyle/>
          <a:p>
            <a:r>
              <a:rPr lang="en-US" sz="2400"/>
              <a:t>we can also find this distribution through simulation</a:t>
            </a:r>
          </a:p>
        </p:txBody>
      </p:sp>
    </p:spTree>
    <p:extLst>
      <p:ext uri="{BB962C8B-B14F-4D97-AF65-F5344CB8AC3E}">
        <p14:creationId xmlns:p14="http://schemas.microsoft.com/office/powerpoint/2010/main" val="4118624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B883-1CA0-714B-882E-646481D7FEF6}"/>
              </a:ext>
            </a:extLst>
          </p:cNvPr>
          <p:cNvSpPr>
            <a:spLocks noGrp="1"/>
          </p:cNvSpPr>
          <p:nvPr>
            <p:ph type="title"/>
          </p:nvPr>
        </p:nvSpPr>
        <p:spPr/>
        <p:txBody>
          <a:bodyPr/>
          <a:lstStyle/>
          <a:p>
            <a:r>
              <a:rPr lang="en-US"/>
              <a:t>Markov Decision Process</a:t>
            </a:r>
          </a:p>
        </p:txBody>
      </p:sp>
      <p:sp>
        <p:nvSpPr>
          <p:cNvPr id="3" name="Content Placeholder 2">
            <a:extLst>
              <a:ext uri="{FF2B5EF4-FFF2-40B4-BE49-F238E27FC236}">
                <a16:creationId xmlns:a16="http://schemas.microsoft.com/office/drawing/2014/main" id="{472D572A-3C07-F049-977B-05FE58A7C1C9}"/>
              </a:ext>
            </a:extLst>
          </p:cNvPr>
          <p:cNvSpPr>
            <a:spLocks noGrp="1"/>
          </p:cNvSpPr>
          <p:nvPr>
            <p:ph idx="1"/>
          </p:nvPr>
        </p:nvSpPr>
        <p:spPr>
          <a:xfrm>
            <a:off x="457200" y="1600200"/>
            <a:ext cx="8229600" cy="4191000"/>
          </a:xfrm>
        </p:spPr>
        <p:txBody>
          <a:bodyPr>
            <a:normAutofit lnSpcReduction="10000"/>
          </a:bodyPr>
          <a:lstStyle/>
          <a:p>
            <a:r>
              <a:rPr lang="en-US"/>
              <a:t>Sometimes, we can make decisions at each state. This is called a </a:t>
            </a:r>
            <a:r>
              <a:rPr lang="en-US" i="1"/>
              <a:t>controllable Markov chain</a:t>
            </a:r>
          </a:p>
          <a:p>
            <a:endParaRPr lang="en-US" i="1"/>
          </a:p>
          <a:p>
            <a:endParaRPr lang="en-US" i="1"/>
          </a:p>
          <a:p>
            <a:endParaRPr lang="en-US" i="1"/>
          </a:p>
          <a:p>
            <a:r>
              <a:rPr lang="en-US"/>
              <a:t>In tic-tac-toe, how many actions does one player have?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6FCA58-4883-7445-A0F8-CC5279E57F59}"/>
                  </a:ext>
                </a:extLst>
              </p:cNvPr>
              <p:cNvSpPr txBox="1"/>
              <p:nvPr/>
            </p:nvSpPr>
            <p:spPr>
              <a:xfrm>
                <a:off x="914400" y="3426156"/>
                <a:ext cx="7647093" cy="924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a:latin typeface="Cambria Math" panose="02040503050406030204" pitchFamily="18" charset="0"/>
                        </a:rPr>
                        <m:t>𝑝</m:t>
                      </m:r>
                      <m:d>
                        <m:dPr>
                          <m:ctrlPr>
                            <a:rPr lang="en-US" sz="2400" b="0" i="1">
                              <a:latin typeface="Cambria Math" panose="02040503050406030204" pitchFamily="18" charset="0"/>
                            </a:rPr>
                          </m:ctrlPr>
                        </m:dPr>
                        <m:e>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1</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a:latin typeface="Cambria Math" panose="02040503050406030204" pitchFamily="18" charset="0"/>
                                </a:rPr>
                                <m:t>2</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a:latin typeface="Cambria Math" panose="02040503050406030204" pitchFamily="18" charset="0"/>
                                </a:rPr>
                                <m:t>𝑇</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𝑎</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𝑎</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𝑎</m:t>
                              </m:r>
                            </m:e>
                            <m:sub>
                              <m:r>
                                <a:rPr lang="en-US" sz="2400" i="1">
                                  <a:latin typeface="Cambria Math" panose="02040503050406030204" pitchFamily="18" charset="0"/>
                                </a:rPr>
                                <m:t>𝑇</m:t>
                              </m:r>
                            </m:sub>
                          </m:sSub>
                        </m:e>
                      </m:d>
                      <m:r>
                        <a:rPr lang="en-US" sz="2400" b="0" i="1">
                          <a:latin typeface="Cambria Math" panose="02040503050406030204" pitchFamily="18" charset="0"/>
                        </a:rPr>
                        <m:t>=</m:t>
                      </m:r>
                      <m:r>
                        <a:rPr lang="en-US" sz="2400" b="0" i="1">
                          <a:latin typeface="Cambria Math" panose="02040503050406030204" pitchFamily="18" charset="0"/>
                        </a:rPr>
                        <m:t>𝑝</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1</m:t>
                          </m:r>
                        </m:sub>
                      </m:sSub>
                      <m:r>
                        <a:rPr lang="en-US" sz="2400" b="0" i="1">
                          <a:latin typeface="Cambria Math" panose="02040503050406030204" pitchFamily="18" charset="0"/>
                        </a:rPr>
                        <m:t>)</m:t>
                      </m:r>
                      <m:nary>
                        <m:naryPr>
                          <m:chr m:val="∏"/>
                          <m:supHide m:val="on"/>
                          <m:ctrlPr>
                            <a:rPr lang="en-US" sz="2400" b="0" i="1">
                              <a:latin typeface="Cambria Math" panose="02040503050406030204" pitchFamily="18" charset="0"/>
                            </a:rPr>
                          </m:ctrlPr>
                        </m:naryPr>
                        <m:sub>
                          <m:r>
                            <m:rPr>
                              <m:brk m:alnAt="7"/>
                            </m:rPr>
                            <a:rPr lang="en-US" sz="2400" b="0" i="1">
                              <a:latin typeface="Cambria Math" panose="02040503050406030204" pitchFamily="18" charset="0"/>
                            </a:rPr>
                            <m:t>𝑡</m:t>
                          </m:r>
                          <m:r>
                            <a:rPr lang="en-US" sz="2400" b="0" i="1">
                              <a:latin typeface="Cambria Math" panose="02040503050406030204" pitchFamily="18" charset="0"/>
                            </a:rPr>
                            <m:t>=1,…,</m:t>
                          </m:r>
                          <m:r>
                            <a:rPr lang="en-US" sz="2400" b="0" i="1">
                              <a:latin typeface="Cambria Math" panose="02040503050406030204" pitchFamily="18" charset="0"/>
                            </a:rPr>
                            <m:t>𝑡</m:t>
                          </m:r>
                          <m:r>
                            <a:rPr lang="en-US" sz="2400" b="0" i="1">
                              <a:latin typeface="Cambria Math" panose="02040503050406030204" pitchFamily="18" charset="0"/>
                            </a:rPr>
                            <m:t>−1</m:t>
                          </m:r>
                        </m:sub>
                        <m:sup/>
                        <m:e>
                          <m:r>
                            <a:rPr lang="en-US" sz="2400" b="0" i="1">
                              <a:latin typeface="Cambria Math" panose="02040503050406030204" pitchFamily="18" charset="0"/>
                            </a:rPr>
                            <m:t>𝑝</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r>
                                <a:rPr lang="en-US" sz="2400" b="0" i="1">
                                  <a:latin typeface="Cambria Math" panose="02040503050406030204" pitchFamily="18" charset="0"/>
                                </a:rPr>
                                <m:t>+1</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𝑎</m:t>
                              </m:r>
                            </m:e>
                            <m:sub>
                              <m:r>
                                <a:rPr lang="en-US" sz="2400" b="0" i="1">
                                  <a:latin typeface="Cambria Math" panose="02040503050406030204" pitchFamily="18" charset="0"/>
                                </a:rPr>
                                <m:t>𝑡</m:t>
                              </m:r>
                            </m:sub>
                          </m:sSub>
                          <m:r>
                            <a:rPr lang="en-US" sz="2400" b="0" i="1">
                              <a:latin typeface="Cambria Math" panose="02040503050406030204" pitchFamily="18" charset="0"/>
                            </a:rPr>
                            <m:t>)</m:t>
                          </m:r>
                        </m:e>
                      </m:nary>
                    </m:oMath>
                  </m:oMathPara>
                </a14:m>
                <a:endParaRPr lang="en-US" sz="2400"/>
              </a:p>
            </p:txBody>
          </p:sp>
        </mc:Choice>
        <mc:Fallback xmlns="">
          <p:sp>
            <p:nvSpPr>
              <p:cNvPr id="5" name="TextBox 4">
                <a:extLst>
                  <a:ext uri="{FF2B5EF4-FFF2-40B4-BE49-F238E27FC236}">
                    <a16:creationId xmlns:a16="http://schemas.microsoft.com/office/drawing/2014/main" id="{646FCA58-4883-7445-A0F8-CC5279E57F59}"/>
                  </a:ext>
                </a:extLst>
              </p:cNvPr>
              <p:cNvSpPr txBox="1">
                <a:spLocks noRot="1" noChangeAspect="1" noMove="1" noResize="1" noEditPoints="1" noAdjustHandles="1" noChangeArrowheads="1" noChangeShapeType="1" noTextEdit="1"/>
              </p:cNvSpPr>
              <p:nvPr/>
            </p:nvSpPr>
            <p:spPr>
              <a:xfrm>
                <a:off x="914400" y="3426156"/>
                <a:ext cx="7647093" cy="924484"/>
              </a:xfrm>
              <a:prstGeom prst="rect">
                <a:avLst/>
              </a:prstGeom>
              <a:blipFill>
                <a:blip r:embed="rId2"/>
                <a:stretch>
                  <a:fillRect t="-143243" r="-332" b="-194595"/>
                </a:stretch>
              </a:blipFill>
            </p:spPr>
            <p:txBody>
              <a:bodyPr/>
              <a:lstStyle/>
              <a:p>
                <a:r>
                  <a:rPr lang="en-US">
                    <a:noFill/>
                  </a:rPr>
                  <a:t> </a:t>
                </a:r>
              </a:p>
            </p:txBody>
          </p:sp>
        </mc:Fallback>
      </mc:AlternateContent>
    </p:spTree>
    <p:extLst>
      <p:ext uri="{BB962C8B-B14F-4D97-AF65-F5344CB8AC3E}">
        <p14:creationId xmlns:p14="http://schemas.microsoft.com/office/powerpoint/2010/main" val="2910390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B883-1CA0-714B-882E-646481D7FEF6}"/>
              </a:ext>
            </a:extLst>
          </p:cNvPr>
          <p:cNvSpPr>
            <a:spLocks noGrp="1"/>
          </p:cNvSpPr>
          <p:nvPr>
            <p:ph type="title"/>
          </p:nvPr>
        </p:nvSpPr>
        <p:spPr/>
        <p:txBody>
          <a:bodyPr/>
          <a:lstStyle/>
          <a:p>
            <a:r>
              <a:rPr lang="en-US"/>
              <a:t>Markov Decision Process</a:t>
            </a:r>
          </a:p>
        </p:txBody>
      </p:sp>
      <p:sp>
        <p:nvSpPr>
          <p:cNvPr id="3" name="Content Placeholder 2">
            <a:extLst>
              <a:ext uri="{FF2B5EF4-FFF2-40B4-BE49-F238E27FC236}">
                <a16:creationId xmlns:a16="http://schemas.microsoft.com/office/drawing/2014/main" id="{472D572A-3C07-F049-977B-05FE58A7C1C9}"/>
              </a:ext>
            </a:extLst>
          </p:cNvPr>
          <p:cNvSpPr>
            <a:spLocks noGrp="1"/>
          </p:cNvSpPr>
          <p:nvPr>
            <p:ph idx="1"/>
          </p:nvPr>
        </p:nvSpPr>
        <p:spPr>
          <a:xfrm>
            <a:off x="457200" y="1600200"/>
            <a:ext cx="8229600" cy="1143000"/>
          </a:xfrm>
        </p:spPr>
        <p:txBody>
          <a:bodyPr>
            <a:normAutofit/>
          </a:bodyPr>
          <a:lstStyle/>
          <a:p>
            <a:r>
              <a:rPr lang="en-US"/>
              <a:t>Tic-tac-toe: let’s assume we are player </a:t>
            </a:r>
            <a:r>
              <a:rPr lang="en-US" i="1"/>
              <a:t>X</a:t>
            </a:r>
            <a:r>
              <a:rPr lang="en-US"/>
              <a:t> and we are playing against player </a:t>
            </a:r>
            <a:r>
              <a:rPr lang="en-US" i="1"/>
              <a:t>O</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6FCA58-4883-7445-A0F8-CC5279E57F59}"/>
                  </a:ext>
                </a:extLst>
              </p:cNvPr>
              <p:cNvSpPr txBox="1"/>
              <p:nvPr/>
            </p:nvSpPr>
            <p:spPr>
              <a:xfrm>
                <a:off x="1734780" y="2743200"/>
                <a:ext cx="5674439" cy="693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a:latin typeface="Cambria Math" panose="02040503050406030204" pitchFamily="18" charset="0"/>
                                </a:rPr>
                                <m:t>𝑇</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𝑎</m:t>
                              </m:r>
                            </m:e>
                            <m:sub>
                              <m:r>
                                <a:rPr lang="en-US" i="1">
                                  <a:latin typeface="Cambria Math" panose="02040503050406030204" pitchFamily="18" charset="0"/>
                                </a:rPr>
                                <m:t>𝑇</m:t>
                              </m:r>
                            </m:sub>
                          </m:sSub>
                        </m:e>
                      </m:d>
                      <m:r>
                        <a:rPr lang="en-US" b="0" i="1">
                          <a:latin typeface="Cambria Math" panose="02040503050406030204" pitchFamily="18" charset="0"/>
                        </a:rPr>
                        <m:t>=</m:t>
                      </m:r>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1</m:t>
                          </m:r>
                        </m:sub>
                      </m:sSub>
                      <m:r>
                        <a:rPr lang="en-US" b="0" i="1">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𝑡</m:t>
                          </m:r>
                          <m:r>
                            <a:rPr lang="en-US" b="0" i="1">
                              <a:latin typeface="Cambria Math" panose="02040503050406030204" pitchFamily="18" charset="0"/>
                            </a:rPr>
                            <m:t>=1,…,</m:t>
                          </m:r>
                          <m:r>
                            <a:rPr lang="en-US" b="0" i="1">
                              <a:latin typeface="Cambria Math" panose="02040503050406030204" pitchFamily="18" charset="0"/>
                            </a:rPr>
                            <m:t>𝑡</m:t>
                          </m:r>
                          <m:r>
                            <a:rPr lang="en-US" b="0" i="1">
                              <a:latin typeface="Cambria Math" panose="02040503050406030204" pitchFamily="18" charset="0"/>
                            </a:rPr>
                            <m:t>−1</m:t>
                          </m:r>
                        </m:sub>
                        <m:sup/>
                        <m:e>
                          <m:r>
                            <a:rPr lang="en-US" b="0" i="1">
                              <a:latin typeface="Cambria Math" panose="02040503050406030204" pitchFamily="18" charset="0"/>
                            </a:rPr>
                            <m:t>𝑝</m:t>
                          </m:r>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𝑎</m:t>
                              </m:r>
                            </m:e>
                            <m:sub>
                              <m:r>
                                <a:rPr lang="en-US" b="0" i="1">
                                  <a:latin typeface="Cambria Math" panose="02040503050406030204" pitchFamily="18" charset="0"/>
                                </a:rPr>
                                <m:t>𝑡</m:t>
                              </m:r>
                            </m:sub>
                          </m:sSub>
                          <m:r>
                            <a:rPr lang="en-US" b="0" i="1">
                              <a:latin typeface="Cambria Math" panose="02040503050406030204" pitchFamily="18" charset="0"/>
                            </a:rPr>
                            <m:t>)</m:t>
                          </m:r>
                        </m:e>
                      </m:nary>
                    </m:oMath>
                  </m:oMathPara>
                </a14:m>
                <a:endParaRPr lang="en-US"/>
              </a:p>
            </p:txBody>
          </p:sp>
        </mc:Choice>
        <mc:Fallback xmlns="">
          <p:sp>
            <p:nvSpPr>
              <p:cNvPr id="5" name="TextBox 4">
                <a:extLst>
                  <a:ext uri="{FF2B5EF4-FFF2-40B4-BE49-F238E27FC236}">
                    <a16:creationId xmlns:a16="http://schemas.microsoft.com/office/drawing/2014/main" id="{646FCA58-4883-7445-A0F8-CC5279E57F59}"/>
                  </a:ext>
                </a:extLst>
              </p:cNvPr>
              <p:cNvSpPr txBox="1">
                <a:spLocks noRot="1" noChangeAspect="1" noMove="1" noResize="1" noEditPoints="1" noAdjustHandles="1" noChangeArrowheads="1" noChangeShapeType="1" noTextEdit="1"/>
              </p:cNvSpPr>
              <p:nvPr/>
            </p:nvSpPr>
            <p:spPr>
              <a:xfrm>
                <a:off x="1734780" y="2743200"/>
                <a:ext cx="5674439" cy="693395"/>
              </a:xfrm>
              <a:prstGeom prst="rect">
                <a:avLst/>
              </a:prstGeom>
              <a:blipFill>
                <a:blip r:embed="rId2"/>
                <a:stretch>
                  <a:fillRect l="-670" t="-143636" r="-893" b="-19272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BF96328-B8E0-3B49-B0CF-4A03820FEA99}"/>
              </a:ext>
            </a:extLst>
          </p:cNvPr>
          <p:cNvPicPr>
            <a:picLocks noChangeAspect="1"/>
          </p:cNvPicPr>
          <p:nvPr/>
        </p:nvPicPr>
        <p:blipFill rotWithShape="1">
          <a:blip r:embed="rId3"/>
          <a:srcRect l="4170"/>
          <a:stretch/>
        </p:blipFill>
        <p:spPr>
          <a:xfrm>
            <a:off x="2057400" y="3429000"/>
            <a:ext cx="5252168" cy="3246120"/>
          </a:xfrm>
          <a:prstGeom prst="rect">
            <a:avLst/>
          </a:prstGeom>
        </p:spPr>
      </p:pic>
    </p:spTree>
    <p:extLst>
      <p:ext uri="{BB962C8B-B14F-4D97-AF65-F5344CB8AC3E}">
        <p14:creationId xmlns:p14="http://schemas.microsoft.com/office/powerpoint/2010/main" val="2304306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2FD10-55A6-9946-86E3-50E7863F76B5}"/>
              </a:ext>
            </a:extLst>
          </p:cNvPr>
          <p:cNvSpPr>
            <a:spLocks noGrp="1"/>
          </p:cNvSpPr>
          <p:nvPr>
            <p:ph type="title"/>
          </p:nvPr>
        </p:nvSpPr>
        <p:spPr/>
        <p:txBody>
          <a:bodyPr/>
          <a:lstStyle/>
          <a:p>
            <a:r>
              <a:rPr lang="en-US"/>
              <a:t>Markov Decision Process</a:t>
            </a:r>
          </a:p>
        </p:txBody>
      </p:sp>
      <p:sp>
        <p:nvSpPr>
          <p:cNvPr id="3" name="Content Placeholder 2">
            <a:extLst>
              <a:ext uri="{FF2B5EF4-FFF2-40B4-BE49-F238E27FC236}">
                <a16:creationId xmlns:a16="http://schemas.microsoft.com/office/drawing/2014/main" id="{D42794D5-F23D-CC40-B1F9-A03420FC28C6}"/>
              </a:ext>
            </a:extLst>
          </p:cNvPr>
          <p:cNvSpPr>
            <a:spLocks noGrp="1"/>
          </p:cNvSpPr>
          <p:nvPr>
            <p:ph idx="1"/>
          </p:nvPr>
        </p:nvSpPr>
        <p:spPr>
          <a:xfrm>
            <a:off x="457200" y="1600200"/>
            <a:ext cx="8229600" cy="4648200"/>
          </a:xfrm>
        </p:spPr>
        <p:txBody>
          <a:bodyPr/>
          <a:lstStyle/>
          <a:p>
            <a:r>
              <a:rPr lang="en-US"/>
              <a:t>In a Markov Decision Process (MDP), we further have stochastic </a:t>
            </a:r>
            <a:r>
              <a:rPr lang="en-US" i="1"/>
              <a:t>rewards</a:t>
            </a:r>
            <a:r>
              <a:rPr lang="en-US"/>
              <a:t> associated with each state-action pair</a:t>
            </a:r>
          </a:p>
          <a:p>
            <a:endParaRPr lang="en-US"/>
          </a:p>
          <a:p>
            <a:endParaRPr lang="en-US"/>
          </a:p>
          <a:p>
            <a:r>
              <a:rPr lang="en-US"/>
              <a:t>In the case of tic-tac-toe, we only receive reward if we make </a:t>
            </a:r>
            <a:r>
              <a:rPr lang="en-US" b="1"/>
              <a:t>a winning move.</a:t>
            </a:r>
            <a:endParaRPr lang="en-US"/>
          </a:p>
          <a:p>
            <a:r>
              <a:rPr lang="en-US"/>
              <a:t>How would that look like?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A086F0-F9ED-254B-A743-65E1D8546308}"/>
                  </a:ext>
                </a:extLst>
              </p:cNvPr>
              <p:cNvSpPr txBox="1"/>
              <p:nvPr/>
            </p:nvSpPr>
            <p:spPr>
              <a:xfrm>
                <a:off x="3286391" y="3408402"/>
                <a:ext cx="257121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a:latin typeface="Cambria Math" panose="02040503050406030204" pitchFamily="18" charset="0"/>
                        </a:rPr>
                        <m:t>𝑟</m:t>
                      </m:r>
                      <m:r>
                        <a:rPr lang="en-US" sz="3600" b="0" i="1">
                          <a:latin typeface="Cambria Math" panose="02040503050406030204" pitchFamily="18" charset="0"/>
                        </a:rPr>
                        <m:t>:</m:t>
                      </m:r>
                      <m:r>
                        <a:rPr lang="en-US" sz="3600" b="0" i="1">
                          <a:latin typeface="Cambria Math" panose="02040503050406030204" pitchFamily="18" charset="0"/>
                        </a:rPr>
                        <m:t>𝑠</m:t>
                      </m:r>
                      <m:r>
                        <a:rPr lang="en-US" sz="3600" b="0" i="1">
                          <a:latin typeface="Cambria Math" panose="02040503050406030204" pitchFamily="18" charset="0"/>
                        </a:rPr>
                        <m:t> </m:t>
                      </m:r>
                      <m:r>
                        <a:rPr lang="en-US" sz="3600" b="0" i="1">
                          <a:latin typeface="Cambria Math" panose="02040503050406030204" pitchFamily="18" charset="0"/>
                        </a:rPr>
                        <m:t>𝑥</m:t>
                      </m:r>
                      <m:r>
                        <a:rPr lang="en-US" sz="3600" b="0" i="1">
                          <a:latin typeface="Cambria Math" panose="02040503050406030204" pitchFamily="18" charset="0"/>
                        </a:rPr>
                        <m:t> </m:t>
                      </m:r>
                      <m:r>
                        <a:rPr lang="en-US" sz="3600" b="0" i="1">
                          <a:latin typeface="Cambria Math" panose="02040503050406030204" pitchFamily="18" charset="0"/>
                        </a:rPr>
                        <m:t>𝑎</m:t>
                      </m:r>
                      <m:r>
                        <a:rPr lang="en-US" sz="3600" b="0" i="1">
                          <a:latin typeface="Cambria Math" panose="02040503050406030204" pitchFamily="18" charset="0"/>
                        </a:rPr>
                        <m:t> →</m:t>
                      </m:r>
                      <m:r>
                        <a:rPr lang="en-US" sz="3600" b="0" i="1">
                          <a:latin typeface="Cambria Math" panose="02040503050406030204" pitchFamily="18" charset="0"/>
                          <a:ea typeface="Cambria Math" panose="02040503050406030204" pitchFamily="18" charset="0"/>
                        </a:rPr>
                        <m:t>ℝ</m:t>
                      </m:r>
                    </m:oMath>
                  </m:oMathPara>
                </a14:m>
                <a:endParaRPr lang="en-US" sz="3600"/>
              </a:p>
            </p:txBody>
          </p:sp>
        </mc:Choice>
        <mc:Fallback xmlns="">
          <p:sp>
            <p:nvSpPr>
              <p:cNvPr id="4" name="TextBox 3">
                <a:extLst>
                  <a:ext uri="{FF2B5EF4-FFF2-40B4-BE49-F238E27FC236}">
                    <a16:creationId xmlns:a16="http://schemas.microsoft.com/office/drawing/2014/main" id="{7AA086F0-F9ED-254B-A743-65E1D8546308}"/>
                  </a:ext>
                </a:extLst>
              </p:cNvPr>
              <p:cNvSpPr txBox="1">
                <a:spLocks noRot="1" noChangeAspect="1" noMove="1" noResize="1" noEditPoints="1" noAdjustHandles="1" noChangeArrowheads="1" noChangeShapeType="1" noTextEdit="1"/>
              </p:cNvSpPr>
              <p:nvPr/>
            </p:nvSpPr>
            <p:spPr>
              <a:xfrm>
                <a:off x="3286391" y="3408402"/>
                <a:ext cx="2571217" cy="553998"/>
              </a:xfrm>
              <a:prstGeom prst="rect">
                <a:avLst/>
              </a:prstGeom>
              <a:blipFill>
                <a:blip r:embed="rId2"/>
                <a:stretch>
                  <a:fillRect l="-1961" t="-9091" r="-3431" b="-38636"/>
                </a:stretch>
              </a:blipFill>
            </p:spPr>
            <p:txBody>
              <a:bodyPr/>
              <a:lstStyle/>
              <a:p>
                <a:r>
                  <a:rPr lang="en-US">
                    <a:noFill/>
                  </a:rPr>
                  <a:t> </a:t>
                </a:r>
              </a:p>
            </p:txBody>
          </p:sp>
        </mc:Fallback>
      </mc:AlternateContent>
    </p:spTree>
    <p:extLst>
      <p:ext uri="{BB962C8B-B14F-4D97-AF65-F5344CB8AC3E}">
        <p14:creationId xmlns:p14="http://schemas.microsoft.com/office/powerpoint/2010/main" val="3352935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C2E2-0FCA-5A41-A2AF-F8C5B8D65BE1}"/>
              </a:ext>
            </a:extLst>
          </p:cNvPr>
          <p:cNvSpPr>
            <a:spLocks noGrp="1"/>
          </p:cNvSpPr>
          <p:nvPr>
            <p:ph type="title"/>
          </p:nvPr>
        </p:nvSpPr>
        <p:spPr/>
        <p:txBody>
          <a:bodyPr/>
          <a:lstStyle/>
          <a:p>
            <a:r>
              <a:rPr lang="en-US"/>
              <a:t>Markov Decision Process</a:t>
            </a:r>
          </a:p>
        </p:txBody>
      </p:sp>
      <p:sp>
        <p:nvSpPr>
          <p:cNvPr id="3" name="Content Placeholder 2">
            <a:extLst>
              <a:ext uri="{FF2B5EF4-FFF2-40B4-BE49-F238E27FC236}">
                <a16:creationId xmlns:a16="http://schemas.microsoft.com/office/drawing/2014/main" id="{21D2C52C-8DF5-204C-A663-D56C05A8D0AA}"/>
              </a:ext>
            </a:extLst>
          </p:cNvPr>
          <p:cNvSpPr>
            <a:spLocks noGrp="1"/>
          </p:cNvSpPr>
          <p:nvPr>
            <p:ph idx="1"/>
          </p:nvPr>
        </p:nvSpPr>
        <p:spPr>
          <a:xfrm>
            <a:off x="457200" y="1600200"/>
            <a:ext cx="8229600" cy="3962399"/>
          </a:xfrm>
        </p:spPr>
        <p:txBody>
          <a:bodyPr>
            <a:normAutofit/>
          </a:bodyPr>
          <a:lstStyle/>
          <a:p>
            <a:r>
              <a:rPr lang="en-US"/>
              <a:t>In an MDP, we are looking to maximize our total reward if we are in a given state</a:t>
            </a:r>
          </a:p>
          <a:p>
            <a:endParaRPr lang="en-US"/>
          </a:p>
          <a:p>
            <a:endParaRPr lang="en-US"/>
          </a:p>
          <a:p>
            <a:r>
              <a:rPr lang="en-US"/>
              <a:t>Sometimes, we play infinite games, so we need the sum to converge through a </a:t>
            </a:r>
            <a:r>
              <a:rPr lang="en-US" i="1"/>
              <a:t>discount factor</a:t>
            </a: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379D10B-6A65-A441-A340-E92B670154D6}"/>
                  </a:ext>
                </a:extLst>
              </p:cNvPr>
              <p:cNvSpPr txBox="1"/>
              <p:nvPr/>
            </p:nvSpPr>
            <p:spPr>
              <a:xfrm>
                <a:off x="2590800" y="3048000"/>
                <a:ext cx="4781052" cy="52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a:latin typeface="Cambria Math" panose="02040503050406030204" pitchFamily="18" charset="0"/>
                            </a:rPr>
                          </m:ctrlPr>
                        </m:funcPr>
                        <m:fName>
                          <m:r>
                            <m:rPr>
                              <m:sty m:val="p"/>
                            </m:rPr>
                            <a:rPr lang="en-US" sz="2400" i="0">
                              <a:latin typeface="Cambria Math" panose="02040503050406030204" pitchFamily="18" charset="0"/>
                            </a:rPr>
                            <m:t>arg</m:t>
                          </m:r>
                        </m:fName>
                        <m:e>
                          <m:func>
                            <m:funcPr>
                              <m:ctrlPr>
                                <a:rPr lang="en-US" sz="2400" b="0" i="1">
                                  <a:latin typeface="Cambria Math" panose="02040503050406030204" pitchFamily="18" charset="0"/>
                                </a:rPr>
                              </m:ctrlPr>
                            </m:funcPr>
                            <m:fName>
                              <m:limLow>
                                <m:limLowPr>
                                  <m:ctrlPr>
                                    <a:rPr lang="en-US" sz="2400" b="0" i="1">
                                      <a:latin typeface="Cambria Math" panose="02040503050406030204" pitchFamily="18" charset="0"/>
                                    </a:rPr>
                                  </m:ctrlPr>
                                </m:limLowPr>
                                <m:e>
                                  <m:r>
                                    <m:rPr>
                                      <m:sty m:val="p"/>
                                    </m:rPr>
                                    <a:rPr lang="en-US" sz="2400" b="0" i="0">
                                      <a:latin typeface="Cambria Math" panose="02040503050406030204" pitchFamily="18" charset="0"/>
                                    </a:rPr>
                                    <m:t>max</m:t>
                                  </m:r>
                                </m:e>
                                <m:lim>
                                  <m:sSub>
                                    <m:sSubPr>
                                      <m:ctrlPr>
                                        <a:rPr lang="en-US" sz="2400" b="0" i="1">
                                          <a:latin typeface="Cambria Math" panose="02040503050406030204" pitchFamily="18" charset="0"/>
                                        </a:rPr>
                                      </m:ctrlPr>
                                    </m:sSubPr>
                                    <m:e>
                                      <m:r>
                                        <a:rPr lang="en-US" sz="2400" b="0" i="1">
                                          <a:latin typeface="Cambria Math" panose="02040503050406030204" pitchFamily="18" charset="0"/>
                                        </a:rPr>
                                        <m:t>𝑎</m:t>
                                      </m:r>
                                    </m:e>
                                    <m:sub>
                                      <m:r>
                                        <a:rPr lang="en-US" sz="2400" b="0" i="1">
                                          <a:latin typeface="Cambria Math" panose="02040503050406030204" pitchFamily="18" charset="0"/>
                                        </a:rPr>
                                        <m:t>1</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a:latin typeface="Cambria Math" panose="02040503050406030204" pitchFamily="18" charset="0"/>
                                        </a:rPr>
                                        <m:t>2</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a:latin typeface="Cambria Math" panose="02040503050406030204" pitchFamily="18" charset="0"/>
                                        </a:rPr>
                                        <m:t>𝑇</m:t>
                                      </m:r>
                                    </m:sub>
                                  </m:sSub>
                                </m:lim>
                              </m:limLow>
                            </m:fName>
                            <m:e>
                              <m:r>
                                <a:rPr lang="en-US" sz="2400" i="1">
                                  <a:latin typeface="Cambria Math" panose="02040503050406030204" pitchFamily="18" charset="0"/>
                                </a:rPr>
                                <m:t>𝐸</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𝑇</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1</m:t>
                                  </m:r>
                                </m:sub>
                              </m:sSub>
                              <m:r>
                                <a:rPr lang="en-US" sz="2400" i="1">
                                  <a:latin typeface="Cambria Math" panose="02040503050406030204" pitchFamily="18" charset="0"/>
                                </a:rPr>
                                <m:t>]</m:t>
                              </m:r>
                              <m:r>
                                <m:rPr>
                                  <m:nor/>
                                </m:rPr>
                                <a:rPr lang="en-US" sz="2400"/>
                                <m:t> </m:t>
                              </m:r>
                            </m:e>
                          </m:func>
                        </m:e>
                      </m:func>
                    </m:oMath>
                  </m:oMathPara>
                </a14:m>
                <a:endParaRPr lang="en-US" sz="2400"/>
              </a:p>
            </p:txBody>
          </p:sp>
        </mc:Choice>
        <mc:Fallback xmlns="">
          <p:sp>
            <p:nvSpPr>
              <p:cNvPr id="4" name="TextBox 3">
                <a:extLst>
                  <a:ext uri="{FF2B5EF4-FFF2-40B4-BE49-F238E27FC236}">
                    <a16:creationId xmlns:a16="http://schemas.microsoft.com/office/drawing/2014/main" id="{5379D10B-6A65-A441-A340-E92B670154D6}"/>
                  </a:ext>
                </a:extLst>
              </p:cNvPr>
              <p:cNvSpPr txBox="1">
                <a:spLocks noRot="1" noChangeAspect="1" noMove="1" noResize="1" noEditPoints="1" noAdjustHandles="1" noChangeArrowheads="1" noChangeShapeType="1" noTextEdit="1"/>
              </p:cNvSpPr>
              <p:nvPr/>
            </p:nvSpPr>
            <p:spPr>
              <a:xfrm>
                <a:off x="2590800" y="3048000"/>
                <a:ext cx="4781052" cy="527004"/>
              </a:xfrm>
              <a:prstGeom prst="rect">
                <a:avLst/>
              </a:prstGeom>
              <a:blipFill>
                <a:blip r:embed="rId2"/>
                <a:stretch>
                  <a:fillRect t="-16667" r="-1061"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197B3BD-AA01-314F-8FE8-E0A5BB60368D}"/>
                  </a:ext>
                </a:extLst>
              </p:cNvPr>
              <p:cNvSpPr txBox="1"/>
              <p:nvPr/>
            </p:nvSpPr>
            <p:spPr>
              <a:xfrm>
                <a:off x="2971209" y="5423555"/>
                <a:ext cx="3621312" cy="10069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a:latin typeface="Cambria Math" panose="02040503050406030204" pitchFamily="18" charset="0"/>
                            </a:rPr>
                          </m:ctrlPr>
                        </m:funcPr>
                        <m:fName>
                          <m:r>
                            <m:rPr>
                              <m:sty m:val="p"/>
                            </m:rPr>
                            <a:rPr lang="en-US" sz="2400" i="0">
                              <a:latin typeface="Cambria Math" panose="02040503050406030204" pitchFamily="18" charset="0"/>
                            </a:rPr>
                            <m:t>arg</m:t>
                          </m:r>
                        </m:fName>
                        <m:e>
                          <m:func>
                            <m:funcPr>
                              <m:ctrlPr>
                                <a:rPr lang="en-US" sz="2400" b="0" i="1">
                                  <a:latin typeface="Cambria Math" panose="02040503050406030204" pitchFamily="18" charset="0"/>
                                </a:rPr>
                              </m:ctrlPr>
                            </m:funcPr>
                            <m:fName>
                              <m:limLow>
                                <m:limLowPr>
                                  <m:ctrlPr>
                                    <a:rPr lang="en-US" sz="2400" b="0" i="1">
                                      <a:latin typeface="Cambria Math" panose="02040503050406030204" pitchFamily="18" charset="0"/>
                                    </a:rPr>
                                  </m:ctrlPr>
                                </m:limLowPr>
                                <m:e>
                                  <m:r>
                                    <m:rPr>
                                      <m:sty m:val="p"/>
                                    </m:rPr>
                                    <a:rPr lang="en-US" sz="2400" b="0" i="0">
                                      <a:latin typeface="Cambria Math" panose="02040503050406030204" pitchFamily="18" charset="0"/>
                                    </a:rPr>
                                    <m:t>max</m:t>
                                  </m:r>
                                </m:e>
                                <m:lim>
                                  <m:sSub>
                                    <m:sSubPr>
                                      <m:ctrlPr>
                                        <a:rPr lang="en-US" sz="2400" b="0" i="1">
                                          <a:latin typeface="Cambria Math" panose="02040503050406030204" pitchFamily="18" charset="0"/>
                                        </a:rPr>
                                      </m:ctrlPr>
                                    </m:sSubPr>
                                    <m:e>
                                      <m:r>
                                        <a:rPr lang="en-US" sz="2400" b="0" i="1">
                                          <a:latin typeface="Cambria Math" panose="02040503050406030204" pitchFamily="18" charset="0"/>
                                        </a:rPr>
                                        <m:t>𝑎</m:t>
                                      </m:r>
                                    </m:e>
                                    <m:sub>
                                      <m:r>
                                        <a:rPr lang="en-US" sz="2400" b="0" i="1">
                                          <a:latin typeface="Cambria Math" panose="02040503050406030204" pitchFamily="18" charset="0"/>
                                        </a:rPr>
                                        <m:t>1</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a:latin typeface="Cambria Math" panose="02040503050406030204" pitchFamily="18" charset="0"/>
                                        </a:rPr>
                                        <m:t>2</m:t>
                                      </m:r>
                                    </m:sub>
                                  </m:sSub>
                                  <m:r>
                                    <a:rPr lang="en-US" sz="2400" b="0" i="1">
                                      <a:latin typeface="Cambria Math" panose="02040503050406030204" pitchFamily="18" charset="0"/>
                                    </a:rPr>
                                    <m:t>,…</m:t>
                                  </m:r>
                                  <m:r>
                                    <a:rPr lang="en-US" sz="2400" i="1">
                                      <a:latin typeface="Cambria Math" panose="02040503050406030204" pitchFamily="18" charset="0"/>
                                    </a:rPr>
                                    <m:t> </m:t>
                                  </m:r>
                                </m:lim>
                              </m:limLow>
                            </m:fName>
                            <m:e>
                              <m:r>
                                <a:rPr lang="en-US" sz="2400" i="1">
                                  <a:latin typeface="Cambria Math" panose="02040503050406030204" pitchFamily="18" charset="0"/>
                                </a:rPr>
                                <m:t>𝐸</m:t>
                              </m:r>
                              <m:r>
                                <a:rPr lang="en-US" sz="2400" i="1">
                                  <a:latin typeface="Cambria Math" panose="02040503050406030204" pitchFamily="18" charset="0"/>
                                </a:rPr>
                                <m:t>[</m:t>
                              </m:r>
                              <m:nary>
                                <m:naryPr>
                                  <m:chr m:val="∑"/>
                                  <m:ctrlPr>
                                    <a:rPr lang="en-US" sz="2400" b="0" i="1">
                                      <a:latin typeface="Cambria Math" panose="02040503050406030204" pitchFamily="18" charset="0"/>
                                    </a:rPr>
                                  </m:ctrlPr>
                                </m:naryPr>
                                <m:sub>
                                  <m:r>
                                    <m:rPr>
                                      <m:brk m:alnAt="23"/>
                                    </m:rPr>
                                    <a:rPr lang="en-US" sz="2400" b="0" i="1">
                                      <a:latin typeface="Cambria Math" panose="02040503050406030204" pitchFamily="18" charset="0"/>
                                    </a:rPr>
                                    <m:t>𝑡</m:t>
                                  </m:r>
                                  <m:r>
                                    <a:rPr lang="en-US" sz="2400" b="0" i="1">
                                      <a:latin typeface="Cambria Math" panose="02040503050406030204" pitchFamily="18" charset="0"/>
                                    </a:rPr>
                                    <m:t>=1</m:t>
                                  </m:r>
                                </m:sub>
                                <m:sup>
                                  <m:r>
                                    <a:rPr lang="en-US" sz="2400" b="0" i="1">
                                      <a:latin typeface="Cambria Math" panose="02040503050406030204" pitchFamily="18" charset="0"/>
                                      <a:ea typeface="Cambria Math" panose="02040503050406030204" pitchFamily="18" charset="0"/>
                                    </a:rPr>
                                    <m:t>∞</m:t>
                                  </m:r>
                                </m:sup>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𝛾</m:t>
                                      </m:r>
                                    </m:e>
                                    <m:sup>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sub>
                                  </m:sSub>
                                </m:e>
                              </m:nary>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1</m:t>
                                  </m:r>
                                </m:sub>
                              </m:sSub>
                              <m:r>
                                <a:rPr lang="en-US" sz="2400" i="1">
                                  <a:latin typeface="Cambria Math" panose="02040503050406030204" pitchFamily="18" charset="0"/>
                                </a:rPr>
                                <m:t>]</m:t>
                              </m:r>
                              <m:r>
                                <m:rPr>
                                  <m:nor/>
                                </m:rPr>
                                <a:rPr lang="en-US" sz="2400"/>
                                <m:t> </m:t>
                              </m:r>
                            </m:e>
                          </m:func>
                        </m:e>
                      </m:func>
                    </m:oMath>
                  </m:oMathPara>
                </a14:m>
                <a:endParaRPr lang="en-US" sz="2400"/>
              </a:p>
            </p:txBody>
          </p:sp>
        </mc:Choice>
        <mc:Fallback xmlns="">
          <p:sp>
            <p:nvSpPr>
              <p:cNvPr id="5" name="TextBox 4">
                <a:extLst>
                  <a:ext uri="{FF2B5EF4-FFF2-40B4-BE49-F238E27FC236}">
                    <a16:creationId xmlns:a16="http://schemas.microsoft.com/office/drawing/2014/main" id="{1197B3BD-AA01-314F-8FE8-E0A5BB60368D}"/>
                  </a:ext>
                </a:extLst>
              </p:cNvPr>
              <p:cNvSpPr txBox="1">
                <a:spLocks noRot="1" noChangeAspect="1" noMove="1" noResize="1" noEditPoints="1" noAdjustHandles="1" noChangeArrowheads="1" noChangeShapeType="1" noTextEdit="1"/>
              </p:cNvSpPr>
              <p:nvPr/>
            </p:nvSpPr>
            <p:spPr>
              <a:xfrm>
                <a:off x="2971209" y="5423555"/>
                <a:ext cx="3621312" cy="1006942"/>
              </a:xfrm>
              <a:prstGeom prst="rect">
                <a:avLst/>
              </a:prstGeom>
              <a:blipFill>
                <a:blip r:embed="rId3"/>
                <a:stretch>
                  <a:fillRect l="-1399" t="-122500" r="-3147" b="-182500"/>
                </a:stretch>
              </a:blipFill>
            </p:spPr>
            <p:txBody>
              <a:bodyPr/>
              <a:lstStyle/>
              <a:p>
                <a:r>
                  <a:rPr lang="en-US">
                    <a:noFill/>
                  </a:rPr>
                  <a:t> </a:t>
                </a:r>
              </a:p>
            </p:txBody>
          </p:sp>
        </mc:Fallback>
      </mc:AlternateContent>
    </p:spTree>
    <p:extLst>
      <p:ext uri="{BB962C8B-B14F-4D97-AF65-F5344CB8AC3E}">
        <p14:creationId xmlns:p14="http://schemas.microsoft.com/office/powerpoint/2010/main" val="202091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9FF1D-7531-794C-8E87-44BAC6A61804}"/>
              </a:ext>
            </a:extLst>
          </p:cNvPr>
          <p:cNvSpPr>
            <a:spLocks noGrp="1"/>
          </p:cNvSpPr>
          <p:nvPr>
            <p:ph type="title"/>
          </p:nvPr>
        </p:nvSpPr>
        <p:spPr/>
        <p:txBody>
          <a:bodyPr/>
          <a:lstStyle/>
          <a:p>
            <a:r>
              <a:rPr lang="en-US"/>
              <a:t>Markov Decision Process: Policy</a:t>
            </a:r>
          </a:p>
        </p:txBody>
      </p:sp>
      <p:sp>
        <p:nvSpPr>
          <p:cNvPr id="3" name="Content Placeholder 2">
            <a:extLst>
              <a:ext uri="{FF2B5EF4-FFF2-40B4-BE49-F238E27FC236}">
                <a16:creationId xmlns:a16="http://schemas.microsoft.com/office/drawing/2014/main" id="{E0606127-2E50-D346-9DBB-2A26FE9CA3C7}"/>
              </a:ext>
            </a:extLst>
          </p:cNvPr>
          <p:cNvSpPr>
            <a:spLocks noGrp="1"/>
          </p:cNvSpPr>
          <p:nvPr>
            <p:ph idx="1"/>
          </p:nvPr>
        </p:nvSpPr>
        <p:spPr/>
        <p:txBody>
          <a:bodyPr/>
          <a:lstStyle/>
          <a:p>
            <a:r>
              <a:rPr lang="en-US"/>
              <a:t>Sometimes, someone gives a </a:t>
            </a:r>
            <a:r>
              <a:rPr lang="en-US" i="1"/>
              <a:t>policy</a:t>
            </a:r>
            <a:r>
              <a:rPr lang="en-US"/>
              <a:t> function of what to do in a given state</a:t>
            </a:r>
          </a:p>
          <a:p>
            <a:endParaRPr lang="en-US" i="1"/>
          </a:p>
          <a:p>
            <a:endParaRPr lang="en-US" i="1"/>
          </a:p>
          <a:p>
            <a:r>
              <a:rPr lang="en-US"/>
              <a:t>We can evaluate how good our policy is by computing its </a:t>
            </a:r>
            <a:r>
              <a:rPr lang="en-US" i="1"/>
              <a:t>value</a:t>
            </a: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A8F2BA-A124-EC49-AB8D-7C525EEF18A9}"/>
                  </a:ext>
                </a:extLst>
              </p:cNvPr>
              <p:cNvSpPr txBox="1"/>
              <p:nvPr/>
            </p:nvSpPr>
            <p:spPr>
              <a:xfrm>
                <a:off x="3519179" y="2974156"/>
                <a:ext cx="21056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a:latin typeface="Cambria Math" panose="02040503050406030204" pitchFamily="18" charset="0"/>
                          <a:ea typeface="Cambria Math" panose="02040503050406030204" pitchFamily="18" charset="0"/>
                        </a:rPr>
                        <m:t>𝜋</m:t>
                      </m:r>
                      <m:r>
                        <a:rPr lang="en-US" sz="4400" b="0" i="1">
                          <a:latin typeface="Cambria Math" panose="02040503050406030204" pitchFamily="18" charset="0"/>
                          <a:ea typeface="Cambria Math" panose="02040503050406030204" pitchFamily="18" charset="0"/>
                        </a:rPr>
                        <m:t>:</m:t>
                      </m:r>
                      <m:r>
                        <a:rPr lang="en-US" sz="4400" b="0" i="1">
                          <a:latin typeface="Cambria Math" panose="02040503050406030204" pitchFamily="18" charset="0"/>
                          <a:ea typeface="Cambria Math" panose="02040503050406030204" pitchFamily="18" charset="0"/>
                        </a:rPr>
                        <m:t>𝑠</m:t>
                      </m:r>
                      <m:r>
                        <a:rPr lang="en-US" sz="4400" b="0" i="1">
                          <a:latin typeface="Cambria Math" panose="02040503050406030204" pitchFamily="18" charset="0"/>
                          <a:ea typeface="Cambria Math" panose="02040503050406030204" pitchFamily="18" charset="0"/>
                        </a:rPr>
                        <m:t>→</m:t>
                      </m:r>
                      <m:r>
                        <a:rPr lang="en-US" sz="4400" b="0" i="1">
                          <a:latin typeface="Cambria Math" panose="02040503050406030204" pitchFamily="18" charset="0"/>
                          <a:ea typeface="Cambria Math" panose="02040503050406030204" pitchFamily="18" charset="0"/>
                        </a:rPr>
                        <m:t>𝑎</m:t>
                      </m:r>
                    </m:oMath>
                  </m:oMathPara>
                </a14:m>
                <a:endParaRPr lang="en-US" sz="4400"/>
              </a:p>
            </p:txBody>
          </p:sp>
        </mc:Choice>
        <mc:Fallback xmlns="">
          <p:sp>
            <p:nvSpPr>
              <p:cNvPr id="4" name="TextBox 3">
                <a:extLst>
                  <a:ext uri="{FF2B5EF4-FFF2-40B4-BE49-F238E27FC236}">
                    <a16:creationId xmlns:a16="http://schemas.microsoft.com/office/drawing/2014/main" id="{1DA8F2BA-A124-EC49-AB8D-7C525EEF18A9}"/>
                  </a:ext>
                </a:extLst>
              </p:cNvPr>
              <p:cNvSpPr txBox="1">
                <a:spLocks noRot="1" noChangeAspect="1" noMove="1" noResize="1" noEditPoints="1" noAdjustHandles="1" noChangeArrowheads="1" noChangeShapeType="1" noTextEdit="1"/>
              </p:cNvSpPr>
              <p:nvPr/>
            </p:nvSpPr>
            <p:spPr>
              <a:xfrm>
                <a:off x="3519179" y="2974156"/>
                <a:ext cx="2105641" cy="677108"/>
              </a:xfrm>
              <a:prstGeom prst="rect">
                <a:avLst/>
              </a:prstGeom>
              <a:blipFill>
                <a:blip r:embed="rId2"/>
                <a:stretch>
                  <a:fillRect l="-2381" r="-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BC67B6-6E2C-1842-B552-DF7FB04BABD2}"/>
                  </a:ext>
                </a:extLst>
              </p:cNvPr>
              <p:cNvSpPr txBox="1"/>
              <p:nvPr/>
            </p:nvSpPr>
            <p:spPr>
              <a:xfrm>
                <a:off x="2590800" y="5181600"/>
                <a:ext cx="48104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𝜋</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sub>
                      </m:sSub>
                      <m:r>
                        <a:rPr lang="en-US" sz="2400" b="0" i="1">
                          <a:latin typeface="Cambria Math" panose="02040503050406030204" pitchFamily="18" charset="0"/>
                        </a:rPr>
                        <m:t>)</m:t>
                      </m:r>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a:latin typeface="Cambria Math" panose="02040503050406030204" pitchFamily="18" charset="0"/>
                            </a:rPr>
                            <m:t>𝑡</m:t>
                          </m:r>
                          <m:r>
                            <a:rPr lang="en-US" sz="2400" b="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a:latin typeface="Cambria Math" panose="02040503050406030204" pitchFamily="18" charset="0"/>
                            </a:rPr>
                            <m:t>𝑡</m:t>
                          </m:r>
                          <m:r>
                            <a:rPr lang="en-US" sz="2400" b="0" i="1">
                              <a:latin typeface="Cambria Math" panose="02040503050406030204" pitchFamily="18" charset="0"/>
                            </a:rPr>
                            <m:t>+</m:t>
                          </m:r>
                          <m:r>
                            <a:rPr lang="en-US" sz="2400" i="1">
                              <a:latin typeface="Cambria Math" panose="02040503050406030204" pitchFamily="18" charset="0"/>
                            </a:rPr>
                            <m:t>𝑇</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sub>
                      </m:sSub>
                      <m:r>
                        <a:rPr lang="en-US" sz="2400" i="1">
                          <a:latin typeface="Cambria Math" panose="02040503050406030204" pitchFamily="18" charset="0"/>
                        </a:rPr>
                        <m:t>]</m:t>
                      </m:r>
                    </m:oMath>
                  </m:oMathPara>
                </a14:m>
                <a:endParaRPr lang="en-US" sz="2400"/>
              </a:p>
            </p:txBody>
          </p:sp>
        </mc:Choice>
        <mc:Fallback xmlns="">
          <p:sp>
            <p:nvSpPr>
              <p:cNvPr id="5" name="TextBox 4">
                <a:extLst>
                  <a:ext uri="{FF2B5EF4-FFF2-40B4-BE49-F238E27FC236}">
                    <a16:creationId xmlns:a16="http://schemas.microsoft.com/office/drawing/2014/main" id="{03BC67B6-6E2C-1842-B552-DF7FB04BABD2}"/>
                  </a:ext>
                </a:extLst>
              </p:cNvPr>
              <p:cNvSpPr txBox="1">
                <a:spLocks noRot="1" noChangeAspect="1" noMove="1" noResize="1" noEditPoints="1" noAdjustHandles="1" noChangeArrowheads="1" noChangeShapeType="1" noTextEdit="1"/>
              </p:cNvSpPr>
              <p:nvPr/>
            </p:nvSpPr>
            <p:spPr>
              <a:xfrm>
                <a:off x="2590800" y="5181600"/>
                <a:ext cx="4810419" cy="369332"/>
              </a:xfrm>
              <a:prstGeom prst="rect">
                <a:avLst/>
              </a:prstGeom>
              <a:blipFill>
                <a:blip r:embed="rId3"/>
                <a:stretch>
                  <a:fillRect l="-1055" r="-184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1853A2-0C73-3F49-A56C-FB2CFD26F96D}"/>
                  </a:ext>
                </a:extLst>
              </p:cNvPr>
              <p:cNvSpPr txBox="1"/>
              <p:nvPr/>
            </p:nvSpPr>
            <p:spPr>
              <a:xfrm>
                <a:off x="3124200" y="5698658"/>
                <a:ext cx="3557512"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𝜋</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sub>
                      </m:sSub>
                      <m:r>
                        <a:rPr lang="en-US" sz="2400" b="0" i="1">
                          <a:latin typeface="Cambria Math" panose="02040503050406030204" pitchFamily="18" charset="0"/>
                        </a:rPr>
                        <m:t>)</m:t>
                      </m:r>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a:rPr lang="en-US" sz="2400" b="0" i="1">
                              <a:latin typeface="Cambria Math" panose="02040503050406030204" pitchFamily="18" charset="0"/>
                            </a:rPr>
                            <m:t>𝑖</m:t>
                          </m:r>
                          <m:r>
                            <a:rPr lang="en-US" sz="2400" i="1">
                              <a:latin typeface="Cambria Math" panose="02040503050406030204" pitchFamily="18" charset="0"/>
                            </a:rPr>
                            <m:t>=</m:t>
                          </m:r>
                          <m:r>
                            <a:rPr lang="en-US" sz="2400" b="0" i="1">
                              <a:latin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m:t>
                          </m:r>
                        </m:sup>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𝛾</m:t>
                              </m:r>
                            </m:e>
                            <m:sup>
                              <m:r>
                                <a:rPr lang="en-US" sz="2400" b="0" i="1">
                                  <a:latin typeface="Cambria Math" panose="02040503050406030204" pitchFamily="18" charset="0"/>
                                  <a:ea typeface="Cambria Math" panose="02040503050406030204" pitchFamily="18" charset="0"/>
                                </a:rPr>
                                <m:t>𝑖</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b="0" i="1">
                                  <a:latin typeface="Cambria Math" panose="02040503050406030204" pitchFamily="18" charset="0"/>
                                </a:rPr>
                                <m:t>+</m:t>
                              </m:r>
                              <m:r>
                                <a:rPr lang="en-US" sz="2400" b="0" i="1">
                                  <a:latin typeface="Cambria Math" panose="02040503050406030204" pitchFamily="18" charset="0"/>
                                </a:rPr>
                                <m:t>𝑖</m:t>
                              </m:r>
                            </m:sub>
                          </m:sSub>
                        </m:e>
                      </m:nary>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sub>
                      </m:sSub>
                      <m:r>
                        <a:rPr lang="en-US" sz="2400" i="1">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6D1853A2-0C73-3F49-A56C-FB2CFD26F96D}"/>
                  </a:ext>
                </a:extLst>
              </p:cNvPr>
              <p:cNvSpPr txBox="1">
                <a:spLocks noRot="1" noChangeAspect="1" noMove="1" noResize="1" noEditPoints="1" noAdjustHandles="1" noChangeArrowheads="1" noChangeShapeType="1" noTextEdit="1"/>
              </p:cNvSpPr>
              <p:nvPr/>
            </p:nvSpPr>
            <p:spPr>
              <a:xfrm>
                <a:off x="3124200" y="5698658"/>
                <a:ext cx="3557512" cy="1007327"/>
              </a:xfrm>
              <a:prstGeom prst="rect">
                <a:avLst/>
              </a:prstGeom>
              <a:blipFill>
                <a:blip r:embed="rId4"/>
                <a:stretch>
                  <a:fillRect t="-121250" r="-712" b="-1825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8D2FED0-5380-D745-BDA5-A55A0A0941A1}"/>
              </a:ext>
            </a:extLst>
          </p:cNvPr>
          <p:cNvSpPr txBox="1"/>
          <p:nvPr/>
        </p:nvSpPr>
        <p:spPr>
          <a:xfrm>
            <a:off x="1524000" y="6098668"/>
            <a:ext cx="386644" cy="369332"/>
          </a:xfrm>
          <a:prstGeom prst="rect">
            <a:avLst/>
          </a:prstGeom>
          <a:noFill/>
        </p:spPr>
        <p:txBody>
          <a:bodyPr wrap="none" rtlCol="0">
            <a:spAutoFit/>
          </a:bodyPr>
          <a:lstStyle/>
          <a:p>
            <a:r>
              <a:rPr lang="en-US"/>
              <a:t>or</a:t>
            </a:r>
          </a:p>
        </p:txBody>
      </p:sp>
    </p:spTree>
    <p:extLst>
      <p:ext uri="{BB962C8B-B14F-4D97-AF65-F5344CB8AC3E}">
        <p14:creationId xmlns:p14="http://schemas.microsoft.com/office/powerpoint/2010/main" val="2212596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fontScale="90000"/>
          </a:bodyPr>
          <a:lstStyle/>
          <a:p>
            <a:r>
              <a:rPr lang="en-US" dirty="0"/>
              <a:t>How is Reinforcement Learning Different?</a:t>
            </a:r>
          </a:p>
        </p:txBody>
      </p:sp>
      <p:sp>
        <p:nvSpPr>
          <p:cNvPr id="5" name="TextBox 4">
            <a:extLst>
              <a:ext uri="{FF2B5EF4-FFF2-40B4-BE49-F238E27FC236}">
                <a16:creationId xmlns:a16="http://schemas.microsoft.com/office/drawing/2014/main" id="{8E9F95AB-2C4B-455E-85BE-F1B660BEB990}"/>
              </a:ext>
            </a:extLst>
          </p:cNvPr>
          <p:cNvSpPr txBox="1"/>
          <p:nvPr/>
        </p:nvSpPr>
        <p:spPr>
          <a:xfrm>
            <a:off x="152400" y="1524000"/>
            <a:ext cx="4038600" cy="3831818"/>
          </a:xfrm>
          <a:prstGeom prst="rect">
            <a:avLst/>
          </a:prstGeom>
          <a:noFill/>
        </p:spPr>
        <p:txBody>
          <a:bodyPr wrap="square">
            <a:spAutoFit/>
          </a:bodyPr>
          <a:lstStyle/>
          <a:p>
            <a:pPr algn="ctr">
              <a:lnSpc>
                <a:spcPct val="90000"/>
              </a:lnSpc>
              <a:spcBef>
                <a:spcPct val="20000"/>
              </a:spcBef>
            </a:pPr>
            <a:r>
              <a:rPr lang="en-US" sz="3000" b="0" i="0" dirty="0">
                <a:solidFill>
                  <a:srgbClr val="292929"/>
                </a:solidFill>
                <a:effectLst/>
                <a:latin typeface="Calibri" panose="020F0502020204030204" pitchFamily="34" charset="0"/>
                <a:cs typeface="Calibri" panose="020F0502020204030204" pitchFamily="34" charset="0"/>
              </a:rPr>
              <a:t>Reinforcement Learning(RL) is a type of machine learning technique that enables an </a:t>
            </a:r>
            <a:r>
              <a:rPr lang="en-US" sz="3000" b="0" i="0" u="sng" dirty="0">
                <a:solidFill>
                  <a:srgbClr val="292929"/>
                </a:solidFill>
                <a:effectLst/>
                <a:latin typeface="Calibri" panose="020F0502020204030204" pitchFamily="34" charset="0"/>
                <a:cs typeface="Calibri" panose="020F0502020204030204" pitchFamily="34" charset="0"/>
              </a:rPr>
              <a:t>agent</a:t>
            </a:r>
            <a:r>
              <a:rPr lang="en-US" sz="3000" b="0" i="0" dirty="0">
                <a:solidFill>
                  <a:srgbClr val="292929"/>
                </a:solidFill>
                <a:effectLst/>
                <a:latin typeface="Calibri" panose="020F0502020204030204" pitchFamily="34" charset="0"/>
                <a:cs typeface="Calibri" panose="020F0502020204030204" pitchFamily="34" charset="0"/>
              </a:rPr>
              <a:t> to learn in an interactive environment by trial and error using feedback from its own actions and experiences.</a:t>
            </a:r>
            <a:endParaRPr lang="en-US" sz="30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4564BB43-FF85-43CA-8492-3EA00C97F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86010"/>
            <a:ext cx="4286618" cy="29479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422F589-0C3E-4069-B9A6-98386C7FE9F9}"/>
              </a:ext>
            </a:extLst>
          </p:cNvPr>
          <p:cNvSpPr txBox="1"/>
          <p:nvPr/>
        </p:nvSpPr>
        <p:spPr>
          <a:xfrm>
            <a:off x="304800" y="6400800"/>
            <a:ext cx="7620000" cy="246221"/>
          </a:xfrm>
          <a:prstGeom prst="rect">
            <a:avLst/>
          </a:prstGeom>
          <a:noFill/>
        </p:spPr>
        <p:txBody>
          <a:bodyPr wrap="square">
            <a:spAutoFit/>
          </a:bodyPr>
          <a:lstStyle/>
          <a:p>
            <a:r>
              <a:rPr lang="en-US" sz="1000" dirty="0"/>
              <a:t>https://towardsdatascience.com/reinforcement-learning-101-e24b50e1d292</a:t>
            </a:r>
          </a:p>
        </p:txBody>
      </p:sp>
    </p:spTree>
    <p:extLst>
      <p:ext uri="{BB962C8B-B14F-4D97-AF65-F5344CB8AC3E}">
        <p14:creationId xmlns:p14="http://schemas.microsoft.com/office/powerpoint/2010/main" val="562851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62C6-D727-3542-BA29-BD8C5821161B}"/>
              </a:ext>
            </a:extLst>
          </p:cNvPr>
          <p:cNvSpPr>
            <a:spLocks noGrp="1"/>
          </p:cNvSpPr>
          <p:nvPr>
            <p:ph type="title"/>
          </p:nvPr>
        </p:nvSpPr>
        <p:spPr/>
        <p:txBody>
          <a:bodyPr/>
          <a:lstStyle/>
          <a:p>
            <a:r>
              <a:rPr lang="en-US"/>
              <a:t>Disocunted rewards</a:t>
            </a:r>
          </a:p>
        </p:txBody>
      </p:sp>
      <p:pic>
        <p:nvPicPr>
          <p:cNvPr id="4" name="Picture 3">
            <a:extLst>
              <a:ext uri="{FF2B5EF4-FFF2-40B4-BE49-F238E27FC236}">
                <a16:creationId xmlns:a16="http://schemas.microsoft.com/office/drawing/2014/main" id="{CC69C6A5-60D7-8F4F-B564-732D95BA7578}"/>
              </a:ext>
            </a:extLst>
          </p:cNvPr>
          <p:cNvPicPr>
            <a:picLocks noChangeAspect="1"/>
          </p:cNvPicPr>
          <p:nvPr/>
        </p:nvPicPr>
        <p:blipFill>
          <a:blip r:embed="rId2"/>
          <a:stretch>
            <a:fillRect/>
          </a:stretch>
        </p:blipFill>
        <p:spPr>
          <a:xfrm>
            <a:off x="381000" y="2362200"/>
            <a:ext cx="4347658" cy="3352800"/>
          </a:xfrm>
          <a:prstGeom prst="rect">
            <a:avLst/>
          </a:prstGeom>
        </p:spPr>
      </p:pic>
      <p:pic>
        <p:nvPicPr>
          <p:cNvPr id="5" name="Picture 4">
            <a:extLst>
              <a:ext uri="{FF2B5EF4-FFF2-40B4-BE49-F238E27FC236}">
                <a16:creationId xmlns:a16="http://schemas.microsoft.com/office/drawing/2014/main" id="{C47D334A-D516-7741-81CC-CB8D0BEDE667}"/>
              </a:ext>
            </a:extLst>
          </p:cNvPr>
          <p:cNvPicPr>
            <a:picLocks noChangeAspect="1"/>
          </p:cNvPicPr>
          <p:nvPr/>
        </p:nvPicPr>
        <p:blipFill>
          <a:blip r:embed="rId3"/>
          <a:stretch>
            <a:fillRect/>
          </a:stretch>
        </p:blipFill>
        <p:spPr>
          <a:xfrm>
            <a:off x="4800600" y="2362199"/>
            <a:ext cx="3962400" cy="3238091"/>
          </a:xfrm>
          <a:prstGeom prst="rect">
            <a:avLst/>
          </a:prstGeom>
        </p:spPr>
      </p:pic>
    </p:spTree>
    <p:extLst>
      <p:ext uri="{BB962C8B-B14F-4D97-AF65-F5344CB8AC3E}">
        <p14:creationId xmlns:p14="http://schemas.microsoft.com/office/powerpoint/2010/main" val="4290785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9FF1D-7531-794C-8E87-44BAC6A61804}"/>
              </a:ext>
            </a:extLst>
          </p:cNvPr>
          <p:cNvSpPr>
            <a:spLocks noGrp="1"/>
          </p:cNvSpPr>
          <p:nvPr>
            <p:ph type="title"/>
          </p:nvPr>
        </p:nvSpPr>
        <p:spPr/>
        <p:txBody>
          <a:bodyPr/>
          <a:lstStyle/>
          <a:p>
            <a:r>
              <a:rPr lang="en-US"/>
              <a:t>Markov Decision Process: Policy</a:t>
            </a:r>
          </a:p>
        </p:txBody>
      </p:sp>
      <p:sp>
        <p:nvSpPr>
          <p:cNvPr id="3" name="Content Placeholder 2">
            <a:extLst>
              <a:ext uri="{FF2B5EF4-FFF2-40B4-BE49-F238E27FC236}">
                <a16:creationId xmlns:a16="http://schemas.microsoft.com/office/drawing/2014/main" id="{E0606127-2E50-D346-9DBB-2A26FE9CA3C7}"/>
              </a:ext>
            </a:extLst>
          </p:cNvPr>
          <p:cNvSpPr>
            <a:spLocks noGrp="1"/>
          </p:cNvSpPr>
          <p:nvPr>
            <p:ph idx="1"/>
          </p:nvPr>
        </p:nvSpPr>
        <p:spPr/>
        <p:txBody>
          <a:bodyPr/>
          <a:lstStyle/>
          <a:p>
            <a:r>
              <a:rPr lang="en-US"/>
              <a:t>Sometimes, someone gives a </a:t>
            </a:r>
            <a:r>
              <a:rPr lang="en-US" i="1"/>
              <a:t>policy</a:t>
            </a:r>
            <a:r>
              <a:rPr lang="en-US"/>
              <a:t> function of what to do in a given state</a:t>
            </a:r>
          </a:p>
          <a:p>
            <a:endParaRPr lang="en-US" i="1"/>
          </a:p>
          <a:p>
            <a:endParaRPr lang="en-US" i="1"/>
          </a:p>
          <a:p>
            <a:r>
              <a:rPr lang="en-US"/>
              <a:t>There is another similar function called </a:t>
            </a:r>
            <a:r>
              <a:rPr lang="en-US" i="1"/>
              <a:t>Q</a:t>
            </a:r>
            <a:r>
              <a:rPr lang="en-US"/>
              <a:t> value, which defines the value of a specific action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A8F2BA-A124-EC49-AB8D-7C525EEF18A9}"/>
                  </a:ext>
                </a:extLst>
              </p:cNvPr>
              <p:cNvSpPr txBox="1"/>
              <p:nvPr/>
            </p:nvSpPr>
            <p:spPr>
              <a:xfrm>
                <a:off x="3519179" y="2974156"/>
                <a:ext cx="21056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a:latin typeface="Cambria Math" panose="02040503050406030204" pitchFamily="18" charset="0"/>
                          <a:ea typeface="Cambria Math" panose="02040503050406030204" pitchFamily="18" charset="0"/>
                        </a:rPr>
                        <m:t>𝜋</m:t>
                      </m:r>
                      <m:r>
                        <a:rPr lang="en-US" sz="4400" b="0" i="1">
                          <a:latin typeface="Cambria Math" panose="02040503050406030204" pitchFamily="18" charset="0"/>
                          <a:ea typeface="Cambria Math" panose="02040503050406030204" pitchFamily="18" charset="0"/>
                        </a:rPr>
                        <m:t>:</m:t>
                      </m:r>
                      <m:r>
                        <a:rPr lang="en-US" sz="4400" b="0" i="1">
                          <a:latin typeface="Cambria Math" panose="02040503050406030204" pitchFamily="18" charset="0"/>
                          <a:ea typeface="Cambria Math" panose="02040503050406030204" pitchFamily="18" charset="0"/>
                        </a:rPr>
                        <m:t>𝑠</m:t>
                      </m:r>
                      <m:r>
                        <a:rPr lang="en-US" sz="4400" b="0" i="1">
                          <a:latin typeface="Cambria Math" panose="02040503050406030204" pitchFamily="18" charset="0"/>
                          <a:ea typeface="Cambria Math" panose="02040503050406030204" pitchFamily="18" charset="0"/>
                        </a:rPr>
                        <m:t>→</m:t>
                      </m:r>
                      <m:r>
                        <a:rPr lang="en-US" sz="4400" b="0" i="1">
                          <a:latin typeface="Cambria Math" panose="02040503050406030204" pitchFamily="18" charset="0"/>
                          <a:ea typeface="Cambria Math" panose="02040503050406030204" pitchFamily="18" charset="0"/>
                        </a:rPr>
                        <m:t>𝑎</m:t>
                      </m:r>
                    </m:oMath>
                  </m:oMathPara>
                </a14:m>
                <a:endParaRPr lang="en-US" sz="4400"/>
              </a:p>
            </p:txBody>
          </p:sp>
        </mc:Choice>
        <mc:Fallback xmlns="">
          <p:sp>
            <p:nvSpPr>
              <p:cNvPr id="4" name="TextBox 3">
                <a:extLst>
                  <a:ext uri="{FF2B5EF4-FFF2-40B4-BE49-F238E27FC236}">
                    <a16:creationId xmlns:a16="http://schemas.microsoft.com/office/drawing/2014/main" id="{1DA8F2BA-A124-EC49-AB8D-7C525EEF18A9}"/>
                  </a:ext>
                </a:extLst>
              </p:cNvPr>
              <p:cNvSpPr txBox="1">
                <a:spLocks noRot="1" noChangeAspect="1" noMove="1" noResize="1" noEditPoints="1" noAdjustHandles="1" noChangeArrowheads="1" noChangeShapeType="1" noTextEdit="1"/>
              </p:cNvSpPr>
              <p:nvPr/>
            </p:nvSpPr>
            <p:spPr>
              <a:xfrm>
                <a:off x="3519179" y="2974156"/>
                <a:ext cx="2105641" cy="677108"/>
              </a:xfrm>
              <a:prstGeom prst="rect">
                <a:avLst/>
              </a:prstGeom>
              <a:blipFill>
                <a:blip r:embed="rId2"/>
                <a:stretch>
                  <a:fillRect l="-2381" r="-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3BC67B6-6E2C-1842-B552-DF7FB04BABD2}"/>
                  </a:ext>
                </a:extLst>
              </p:cNvPr>
              <p:cNvSpPr txBox="1"/>
              <p:nvPr/>
            </p:nvSpPr>
            <p:spPr>
              <a:xfrm>
                <a:off x="1882431" y="5486400"/>
                <a:ext cx="61643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a:latin typeface="Cambria Math" panose="02040503050406030204" pitchFamily="18" charset="0"/>
                            </a:rPr>
                          </m:ctrlPr>
                        </m:sSubPr>
                        <m:e>
                          <m:r>
                            <a:rPr lang="en-US" sz="2400" b="0" i="1">
                              <a:latin typeface="Cambria Math" panose="02040503050406030204" pitchFamily="18" charset="0"/>
                            </a:rPr>
                            <m:t>𝑄</m:t>
                          </m:r>
                        </m:e>
                        <m:sub>
                          <m:r>
                            <a:rPr lang="en-US" sz="2400" i="1">
                              <a:latin typeface="Cambria Math" panose="02040503050406030204" pitchFamily="18" charset="0"/>
                              <a:ea typeface="Cambria Math" panose="02040503050406030204" pitchFamily="18" charset="0"/>
                            </a:rPr>
                            <m:t>𝜋</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sub>
                      </m:sSub>
                      <m:r>
                        <a:rPr lang="en-US" sz="2400" b="0" i="1">
                          <a:latin typeface="Cambria Math" panose="02040503050406030204" pitchFamily="18" charset="0"/>
                        </a:rPr>
                        <m:t>,</m:t>
                      </m:r>
                      <m:r>
                        <a:rPr lang="en-US" sz="2400" b="0" i="1">
                          <a:latin typeface="Cambria Math" panose="02040503050406030204" pitchFamily="18" charset="0"/>
                        </a:rPr>
                        <m:t>𝑎</m:t>
                      </m:r>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a:latin typeface="Cambria Math" panose="02040503050406030204" pitchFamily="18" charset="0"/>
                            </a:rPr>
                            <m:t>𝑡</m:t>
                          </m:r>
                          <m:r>
                            <a:rPr lang="en-US" sz="2400" b="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a:latin typeface="Cambria Math" panose="02040503050406030204" pitchFamily="18" charset="0"/>
                            </a:rPr>
                            <m:t>𝑡</m:t>
                          </m:r>
                          <m:r>
                            <a:rPr lang="en-US" sz="2400" b="0" i="1">
                              <a:latin typeface="Cambria Math" panose="02040503050406030204" pitchFamily="18" charset="0"/>
                            </a:rPr>
                            <m:t>+</m:t>
                          </m:r>
                          <m:r>
                            <a:rPr lang="en-US" sz="2400" i="1">
                              <a:latin typeface="Cambria Math" panose="02040503050406030204" pitchFamily="18" charset="0"/>
                            </a:rPr>
                            <m:t>𝑇</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𝑠</m:t>
                          </m:r>
                        </m:e>
                        <m:sub>
                          <m:r>
                            <a:rPr lang="en-US" sz="2400" b="0" i="1">
                              <a:latin typeface="Cambria Math" panose="02040503050406030204" pitchFamily="18" charset="0"/>
                            </a:rPr>
                            <m:t>𝑡</m:t>
                          </m:r>
                        </m:sub>
                      </m:sSub>
                      <m:r>
                        <a:rPr lang="en-US" sz="2400" b="0" i="1">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𝑎</m:t>
                          </m:r>
                        </m:e>
                        <m:sub>
                          <m:r>
                            <a:rPr lang="en-US" sz="2400" i="1">
                              <a:latin typeface="Cambria Math" panose="02040503050406030204" pitchFamily="18" charset="0"/>
                            </a:rPr>
                            <m:t>𝑡</m:t>
                          </m:r>
                        </m:sub>
                      </m:sSub>
                      <m:r>
                        <a:rPr lang="en-US" sz="2400" b="0" i="1">
                          <a:latin typeface="Cambria Math" panose="02040503050406030204" pitchFamily="18" charset="0"/>
                        </a:rPr>
                        <m:t>=</m:t>
                      </m:r>
                      <m:r>
                        <a:rPr lang="en-US" sz="2400" b="0" i="1">
                          <a:latin typeface="Cambria Math" panose="02040503050406030204" pitchFamily="18" charset="0"/>
                        </a:rPr>
                        <m:t>𝑎</m:t>
                      </m:r>
                      <m:r>
                        <a:rPr lang="en-US" sz="2400" i="1">
                          <a:latin typeface="Cambria Math" panose="02040503050406030204" pitchFamily="18" charset="0"/>
                        </a:rPr>
                        <m:t>]</m:t>
                      </m:r>
                    </m:oMath>
                  </m:oMathPara>
                </a14:m>
                <a:endParaRPr lang="en-US" sz="2400"/>
              </a:p>
            </p:txBody>
          </p:sp>
        </mc:Choice>
        <mc:Fallback xmlns="">
          <p:sp>
            <p:nvSpPr>
              <p:cNvPr id="5" name="TextBox 4">
                <a:extLst>
                  <a:ext uri="{FF2B5EF4-FFF2-40B4-BE49-F238E27FC236}">
                    <a16:creationId xmlns:a16="http://schemas.microsoft.com/office/drawing/2014/main" id="{03BC67B6-6E2C-1842-B552-DF7FB04BABD2}"/>
                  </a:ext>
                </a:extLst>
              </p:cNvPr>
              <p:cNvSpPr txBox="1">
                <a:spLocks noRot="1" noChangeAspect="1" noMove="1" noResize="1" noEditPoints="1" noAdjustHandles="1" noChangeArrowheads="1" noChangeShapeType="1" noTextEdit="1"/>
              </p:cNvSpPr>
              <p:nvPr/>
            </p:nvSpPr>
            <p:spPr>
              <a:xfrm>
                <a:off x="1882431" y="5486400"/>
                <a:ext cx="6164380" cy="369332"/>
              </a:xfrm>
              <a:prstGeom prst="rect">
                <a:avLst/>
              </a:prstGeom>
              <a:blipFill>
                <a:blip r:embed="rId3"/>
                <a:stretch>
                  <a:fillRect l="-1029" r="-1235" b="-33333"/>
                </a:stretch>
              </a:blipFill>
            </p:spPr>
            <p:txBody>
              <a:bodyPr/>
              <a:lstStyle/>
              <a:p>
                <a:r>
                  <a:rPr lang="en-US">
                    <a:noFill/>
                  </a:rPr>
                  <a:t> </a:t>
                </a:r>
              </a:p>
            </p:txBody>
          </p:sp>
        </mc:Fallback>
      </mc:AlternateContent>
    </p:spTree>
    <p:extLst>
      <p:ext uri="{BB962C8B-B14F-4D97-AF65-F5344CB8AC3E}">
        <p14:creationId xmlns:p14="http://schemas.microsoft.com/office/powerpoint/2010/main" val="1529693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827C-851F-594D-84F4-80E493FAE65C}"/>
              </a:ext>
            </a:extLst>
          </p:cNvPr>
          <p:cNvSpPr>
            <a:spLocks noGrp="1"/>
          </p:cNvSpPr>
          <p:nvPr>
            <p:ph type="title"/>
          </p:nvPr>
        </p:nvSpPr>
        <p:spPr/>
        <p:txBody>
          <a:bodyPr>
            <a:normAutofit fontScale="90000"/>
          </a:bodyPr>
          <a:lstStyle/>
          <a:p>
            <a:r>
              <a:rPr lang="en-US"/>
              <a:t>Markov Decision Process: Optimal Policy</a:t>
            </a:r>
          </a:p>
        </p:txBody>
      </p:sp>
      <p:sp>
        <p:nvSpPr>
          <p:cNvPr id="3" name="Content Placeholder 2">
            <a:extLst>
              <a:ext uri="{FF2B5EF4-FFF2-40B4-BE49-F238E27FC236}">
                <a16:creationId xmlns:a16="http://schemas.microsoft.com/office/drawing/2014/main" id="{F7FC6837-6CC2-F64C-9CFE-32E739DAB447}"/>
              </a:ext>
            </a:extLst>
          </p:cNvPr>
          <p:cNvSpPr>
            <a:spLocks noGrp="1"/>
          </p:cNvSpPr>
          <p:nvPr>
            <p:ph idx="1"/>
          </p:nvPr>
        </p:nvSpPr>
        <p:spPr>
          <a:xfrm>
            <a:off x="457200" y="1600200"/>
            <a:ext cx="8229600" cy="4648200"/>
          </a:xfrm>
        </p:spPr>
        <p:txBody>
          <a:bodyPr>
            <a:normAutofit fontScale="92500" lnSpcReduction="20000"/>
          </a:bodyPr>
          <a:lstStyle/>
          <a:p>
            <a:r>
              <a:rPr lang="en-US"/>
              <a:t>Finally, we can define the optimal policy as the policy with maximum expected reward or discounted reward</a:t>
            </a:r>
          </a:p>
          <a:p>
            <a:endParaRPr lang="en-US"/>
          </a:p>
          <a:p>
            <a:endParaRPr lang="en-US"/>
          </a:p>
          <a:p>
            <a:r>
              <a:rPr lang="en-US"/>
              <a:t>Or with Q values</a:t>
            </a:r>
          </a:p>
          <a:p>
            <a:endParaRPr lang="en-US"/>
          </a:p>
          <a:p>
            <a:endParaRPr lang="en-US"/>
          </a:p>
          <a:p>
            <a:r>
              <a:rPr lang="en-US"/>
              <a:t>The optimal value is then the value of the optimal policy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735AB4F-6FD4-3B4D-A1FA-4CF44256A29F}"/>
                  </a:ext>
                </a:extLst>
              </p:cNvPr>
              <p:cNvSpPr txBox="1"/>
              <p:nvPr/>
            </p:nvSpPr>
            <p:spPr>
              <a:xfrm>
                <a:off x="2979961" y="2960717"/>
                <a:ext cx="3184077"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a:latin typeface="Cambria Math" panose="02040503050406030204" pitchFamily="18" charset="0"/>
                              <a:ea typeface="Cambria Math" panose="02040503050406030204" pitchFamily="18" charset="0"/>
                            </a:rPr>
                          </m:ctrlPr>
                        </m:sSupPr>
                        <m:e>
                          <m:r>
                            <a:rPr lang="en-US" sz="2400" b="0" i="1">
                              <a:latin typeface="Cambria Math" panose="02040503050406030204" pitchFamily="18" charset="0"/>
                              <a:ea typeface="Cambria Math" panose="02040503050406030204" pitchFamily="18" charset="0"/>
                            </a:rPr>
                            <m:t>𝜋</m:t>
                          </m:r>
                        </m:e>
                        <m:sup>
                          <m:r>
                            <a:rPr lang="en-US" sz="2400" b="0" i="1">
                              <a:latin typeface="Cambria Math" panose="02040503050406030204" pitchFamily="18" charset="0"/>
                              <a:ea typeface="Cambria Math" panose="02040503050406030204" pitchFamily="18" charset="0"/>
                            </a:rPr>
                            <m:t>∗</m:t>
                          </m:r>
                        </m:sup>
                      </m:sSup>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𝑠</m:t>
                          </m:r>
                        </m:e>
                        <m:sub>
                          <m:r>
                            <a:rPr lang="en-US" sz="2400" b="0" i="1">
                              <a:latin typeface="Cambria Math" panose="02040503050406030204" pitchFamily="18" charset="0"/>
                              <a:ea typeface="Cambria Math" panose="02040503050406030204" pitchFamily="18" charset="0"/>
                            </a:rPr>
                            <m:t>𝑡</m:t>
                          </m:r>
                        </m:sub>
                      </m:sSub>
                      <m:r>
                        <a:rPr lang="en-US" sz="2400" b="0" i="1">
                          <a:latin typeface="Cambria Math" panose="02040503050406030204" pitchFamily="18" charset="0"/>
                          <a:ea typeface="Cambria Math" panose="02040503050406030204" pitchFamily="18" charset="0"/>
                        </a:rPr>
                        <m:t>)=</m:t>
                      </m:r>
                      <m:func>
                        <m:funcPr>
                          <m:ctrlPr>
                            <a:rPr lang="en-US" sz="2400" b="0" i="1">
                              <a:latin typeface="Cambria Math" panose="02040503050406030204" pitchFamily="18" charset="0"/>
                              <a:ea typeface="Cambria Math" panose="02040503050406030204" pitchFamily="18" charset="0"/>
                            </a:rPr>
                          </m:ctrlPr>
                        </m:funcPr>
                        <m:fName>
                          <m:r>
                            <m:rPr>
                              <m:sty m:val="p"/>
                            </m:rPr>
                            <a:rPr lang="en-US" sz="2400" b="0" i="0">
                              <a:latin typeface="Cambria Math" panose="02040503050406030204" pitchFamily="18" charset="0"/>
                              <a:ea typeface="Cambria Math" panose="02040503050406030204" pitchFamily="18" charset="0"/>
                            </a:rPr>
                            <m:t>arg</m:t>
                          </m:r>
                        </m:fName>
                        <m:e>
                          <m:func>
                            <m:funcPr>
                              <m:ctrlPr>
                                <a:rPr lang="en-US" sz="2400" b="0" i="1">
                                  <a:latin typeface="Cambria Math" panose="02040503050406030204" pitchFamily="18" charset="0"/>
                                  <a:ea typeface="Cambria Math" panose="02040503050406030204" pitchFamily="18" charset="0"/>
                                </a:rPr>
                              </m:ctrlPr>
                            </m:funcPr>
                            <m:fName>
                              <m:limLow>
                                <m:limLowPr>
                                  <m:ctrlPr>
                                    <a:rPr lang="en-US" sz="2400" b="0" i="1">
                                      <a:latin typeface="Cambria Math" panose="02040503050406030204" pitchFamily="18" charset="0"/>
                                      <a:ea typeface="Cambria Math" panose="02040503050406030204" pitchFamily="18" charset="0"/>
                                    </a:rPr>
                                  </m:ctrlPr>
                                </m:limLowPr>
                                <m:e>
                                  <m:r>
                                    <m:rPr>
                                      <m:sty m:val="p"/>
                                    </m:rPr>
                                    <a:rPr lang="en-US" sz="2400" b="0" i="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𝜋</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e>
                          </m:func>
                        </m:e>
                      </m:func>
                    </m:oMath>
                  </m:oMathPara>
                </a14:m>
                <a:endParaRPr lang="en-US" sz="2400"/>
              </a:p>
            </p:txBody>
          </p:sp>
        </mc:Choice>
        <mc:Fallback xmlns="">
          <p:sp>
            <p:nvSpPr>
              <p:cNvPr id="4" name="TextBox 3">
                <a:extLst>
                  <a:ext uri="{FF2B5EF4-FFF2-40B4-BE49-F238E27FC236}">
                    <a16:creationId xmlns:a16="http://schemas.microsoft.com/office/drawing/2014/main" id="{C735AB4F-6FD4-3B4D-A1FA-4CF44256A29F}"/>
                  </a:ext>
                </a:extLst>
              </p:cNvPr>
              <p:cNvSpPr txBox="1">
                <a:spLocks noRot="1" noChangeAspect="1" noMove="1" noResize="1" noEditPoints="1" noAdjustHandles="1" noChangeArrowheads="1" noChangeShapeType="1" noTextEdit="1"/>
              </p:cNvSpPr>
              <p:nvPr/>
            </p:nvSpPr>
            <p:spPr>
              <a:xfrm>
                <a:off x="2979961" y="2960717"/>
                <a:ext cx="3184077" cy="483209"/>
              </a:xfrm>
              <a:prstGeom prst="rect">
                <a:avLst/>
              </a:prstGeom>
              <a:blipFill>
                <a:blip r:embed="rId2"/>
                <a:stretch>
                  <a:fillRect l="-794" r="-2778"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0B7E7F-0EBB-C043-9CC9-0700411D92F8}"/>
                  </a:ext>
                </a:extLst>
              </p:cNvPr>
              <p:cNvSpPr txBox="1"/>
              <p:nvPr/>
            </p:nvSpPr>
            <p:spPr>
              <a:xfrm>
                <a:off x="2667000" y="4279291"/>
                <a:ext cx="4001160"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a:latin typeface="Cambria Math" panose="02040503050406030204" pitchFamily="18" charset="0"/>
                              <a:ea typeface="Cambria Math" panose="02040503050406030204" pitchFamily="18" charset="0"/>
                            </a:rPr>
                          </m:ctrlPr>
                        </m:sSupPr>
                        <m:e>
                          <m:r>
                            <a:rPr lang="en-US" sz="2400" b="0" i="1">
                              <a:latin typeface="Cambria Math" panose="02040503050406030204" pitchFamily="18" charset="0"/>
                              <a:ea typeface="Cambria Math" panose="02040503050406030204" pitchFamily="18" charset="0"/>
                            </a:rPr>
                            <m:t>𝜋</m:t>
                          </m:r>
                        </m:e>
                        <m:sup>
                          <m:r>
                            <a:rPr lang="en-US" sz="2400" b="0" i="1">
                              <a:latin typeface="Cambria Math" panose="02040503050406030204" pitchFamily="18" charset="0"/>
                              <a:ea typeface="Cambria Math" panose="02040503050406030204" pitchFamily="18" charset="0"/>
                            </a:rPr>
                            <m:t>∗</m:t>
                          </m:r>
                        </m:sup>
                      </m:sSup>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𝑠</m:t>
                          </m:r>
                        </m:e>
                        <m:sub>
                          <m:r>
                            <a:rPr lang="en-US" sz="2400" b="0" i="1">
                              <a:latin typeface="Cambria Math" panose="02040503050406030204" pitchFamily="18" charset="0"/>
                              <a:ea typeface="Cambria Math" panose="02040503050406030204" pitchFamily="18" charset="0"/>
                            </a:rPr>
                            <m:t>𝑡</m:t>
                          </m:r>
                        </m:sub>
                      </m:sSub>
                      <m:r>
                        <a:rPr lang="en-US" sz="2400" b="0" i="1">
                          <a:latin typeface="Cambria Math" panose="02040503050406030204" pitchFamily="18" charset="0"/>
                          <a:ea typeface="Cambria Math" panose="02040503050406030204" pitchFamily="18" charset="0"/>
                        </a:rPr>
                        <m:t>)=</m:t>
                      </m:r>
                      <m:func>
                        <m:funcPr>
                          <m:ctrlPr>
                            <a:rPr lang="en-US" sz="2400" b="0" i="1">
                              <a:latin typeface="Cambria Math" panose="02040503050406030204" pitchFamily="18" charset="0"/>
                              <a:ea typeface="Cambria Math" panose="02040503050406030204" pitchFamily="18" charset="0"/>
                            </a:rPr>
                          </m:ctrlPr>
                        </m:funcPr>
                        <m:fName>
                          <m:r>
                            <m:rPr>
                              <m:sty m:val="p"/>
                            </m:rPr>
                            <a:rPr lang="en-US" sz="2400" b="0" i="0">
                              <a:latin typeface="Cambria Math" panose="02040503050406030204" pitchFamily="18" charset="0"/>
                              <a:ea typeface="Cambria Math" panose="02040503050406030204" pitchFamily="18" charset="0"/>
                            </a:rPr>
                            <m:t>arg</m:t>
                          </m:r>
                        </m:fName>
                        <m:e>
                          <m:func>
                            <m:funcPr>
                              <m:ctrlPr>
                                <a:rPr lang="en-US" sz="2400" b="0" i="1">
                                  <a:latin typeface="Cambria Math" panose="02040503050406030204" pitchFamily="18" charset="0"/>
                                  <a:ea typeface="Cambria Math" panose="02040503050406030204" pitchFamily="18" charset="0"/>
                                </a:rPr>
                              </m:ctrlPr>
                            </m:funcPr>
                            <m:fName>
                              <m:limLow>
                                <m:limLowPr>
                                  <m:ctrlPr>
                                    <a:rPr lang="en-US" sz="2400" b="0" i="1">
                                      <a:latin typeface="Cambria Math" panose="02040503050406030204" pitchFamily="18" charset="0"/>
                                      <a:ea typeface="Cambria Math" panose="02040503050406030204" pitchFamily="18" charset="0"/>
                                    </a:rPr>
                                  </m:ctrlPr>
                                </m:limLowPr>
                                <m:e>
                                  <m:r>
                                    <m:rPr>
                                      <m:sty m:val="p"/>
                                    </m:rPr>
                                    <a:rPr lang="en-US" sz="2400" b="0" i="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𝜋</m:t>
                                  </m:r>
                                </m:lim>
                              </m:limLow>
                            </m:fName>
                            <m:e>
                              <m:sSub>
                                <m:sSubPr>
                                  <m:ctrlPr>
                                    <a:rPr lang="en-US" sz="2400" i="1">
                                      <a:latin typeface="Cambria Math" panose="02040503050406030204" pitchFamily="18" charset="0"/>
                                    </a:rPr>
                                  </m:ctrlPr>
                                </m:sSubPr>
                                <m:e>
                                  <m:r>
                                    <a:rPr lang="en-US" sz="2400" b="0" i="1">
                                      <a:latin typeface="Cambria Math" panose="02040503050406030204" pitchFamily="18" charset="0"/>
                                    </a:rPr>
                                    <m:t>𝑄</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b="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𝜋</m:t>
                              </m:r>
                              <m:r>
                                <a:rPr lang="en-US" sz="2400" b="0" i="1">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𝑎</m:t>
                              </m:r>
                              <m:r>
                                <a:rPr lang="en-US" sz="2400" b="0" i="1">
                                  <a:latin typeface="Cambria Math" panose="02040503050406030204" pitchFamily="18" charset="0"/>
                                  <a:ea typeface="Cambria Math" panose="02040503050406030204" pitchFamily="18" charset="0"/>
                                </a:rPr>
                                <m:t>))</m:t>
                              </m:r>
                            </m:e>
                          </m:func>
                        </m:e>
                      </m:func>
                    </m:oMath>
                  </m:oMathPara>
                </a14:m>
                <a:endParaRPr lang="en-US" sz="2400"/>
              </a:p>
            </p:txBody>
          </p:sp>
        </mc:Choice>
        <mc:Fallback xmlns="">
          <p:sp>
            <p:nvSpPr>
              <p:cNvPr id="5" name="TextBox 4">
                <a:extLst>
                  <a:ext uri="{FF2B5EF4-FFF2-40B4-BE49-F238E27FC236}">
                    <a16:creationId xmlns:a16="http://schemas.microsoft.com/office/drawing/2014/main" id="{320B7E7F-0EBB-C043-9CC9-0700411D92F8}"/>
                  </a:ext>
                </a:extLst>
              </p:cNvPr>
              <p:cNvSpPr txBox="1">
                <a:spLocks noRot="1" noChangeAspect="1" noMove="1" noResize="1" noEditPoints="1" noAdjustHandles="1" noChangeArrowheads="1" noChangeShapeType="1" noTextEdit="1"/>
              </p:cNvSpPr>
              <p:nvPr/>
            </p:nvSpPr>
            <p:spPr>
              <a:xfrm>
                <a:off x="2667000" y="4279291"/>
                <a:ext cx="4001160" cy="483209"/>
              </a:xfrm>
              <a:prstGeom prst="rect">
                <a:avLst/>
              </a:prstGeom>
              <a:blipFill>
                <a:blip r:embed="rId3"/>
                <a:stretch>
                  <a:fillRect l="-633" r="-1899"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C25162-0F63-6546-9177-BF0C97EAA228}"/>
                  </a:ext>
                </a:extLst>
              </p:cNvPr>
              <p:cNvSpPr txBox="1"/>
              <p:nvPr/>
            </p:nvSpPr>
            <p:spPr>
              <a:xfrm>
                <a:off x="3420305" y="6090415"/>
                <a:ext cx="23033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𝑉</m:t>
                          </m:r>
                        </m:e>
                        <m:sub>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𝜋</m:t>
                              </m:r>
                            </m:e>
                            <m:sup>
                              <m:r>
                                <a:rPr lang="en-US" sz="2400" i="1">
                                  <a:latin typeface="Cambria Math" panose="02040503050406030204" pitchFamily="18" charset="0"/>
                                  <a:ea typeface="Cambria Math" panose="02040503050406030204" pitchFamily="18" charset="0"/>
                                </a:rPr>
                                <m:t>∗</m:t>
                              </m:r>
                            </m:sup>
                          </m:sSup>
                        </m:sub>
                      </m:sSub>
                      <m:r>
                        <a:rPr lang="en-US" sz="2400" b="0" i="1">
                          <a:latin typeface="Cambria Math" panose="02040503050406030204" pitchFamily="18" charset="0"/>
                          <a:ea typeface="Cambria Math" panose="02040503050406030204" pitchFamily="18" charset="0"/>
                        </a:rPr>
                        <m:t> (</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𝑠</m:t>
                          </m:r>
                        </m:e>
                        <m:sub>
                          <m:r>
                            <a:rPr lang="en-US" sz="2400" b="0" i="1">
                              <a:latin typeface="Cambria Math" panose="02040503050406030204" pitchFamily="18" charset="0"/>
                              <a:ea typeface="Cambria Math" panose="02040503050406030204" pitchFamily="18" charset="0"/>
                            </a:rPr>
                            <m:t>𝑡</m:t>
                          </m:r>
                        </m:sub>
                      </m:sSub>
                      <m:r>
                        <a:rPr lang="en-US" sz="2400" b="0" i="1">
                          <a:latin typeface="Cambria Math" panose="02040503050406030204" pitchFamily="18" charset="0"/>
                          <a:ea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57C25162-0F63-6546-9177-BF0C97EAA228}"/>
                  </a:ext>
                </a:extLst>
              </p:cNvPr>
              <p:cNvSpPr txBox="1">
                <a:spLocks noRot="1" noChangeAspect="1" noMove="1" noResize="1" noEditPoints="1" noAdjustHandles="1" noChangeArrowheads="1" noChangeShapeType="1" noTextEdit="1"/>
              </p:cNvSpPr>
              <p:nvPr/>
            </p:nvSpPr>
            <p:spPr>
              <a:xfrm>
                <a:off x="3420305" y="6090415"/>
                <a:ext cx="2303387" cy="369332"/>
              </a:xfrm>
              <a:prstGeom prst="rect">
                <a:avLst/>
              </a:prstGeom>
              <a:blipFill>
                <a:blip r:embed="rId4"/>
                <a:stretch>
                  <a:fillRect l="-2747" t="-6667" r="-4396" b="-40000"/>
                </a:stretch>
              </a:blipFill>
            </p:spPr>
            <p:txBody>
              <a:bodyPr/>
              <a:lstStyle/>
              <a:p>
                <a:r>
                  <a:rPr lang="en-US">
                    <a:noFill/>
                  </a:rPr>
                  <a:t> </a:t>
                </a:r>
              </a:p>
            </p:txBody>
          </p:sp>
        </mc:Fallback>
      </mc:AlternateContent>
    </p:spTree>
    <p:extLst>
      <p:ext uri="{BB962C8B-B14F-4D97-AF65-F5344CB8AC3E}">
        <p14:creationId xmlns:p14="http://schemas.microsoft.com/office/powerpoint/2010/main" val="2532635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550E-F1D8-8240-BB1A-CC2FC25689CB}"/>
              </a:ext>
            </a:extLst>
          </p:cNvPr>
          <p:cNvSpPr>
            <a:spLocks noGrp="1"/>
          </p:cNvSpPr>
          <p:nvPr>
            <p:ph type="title"/>
          </p:nvPr>
        </p:nvSpPr>
        <p:spPr/>
        <p:txBody>
          <a:bodyPr>
            <a:normAutofit fontScale="90000"/>
          </a:bodyPr>
          <a:lstStyle/>
          <a:p>
            <a:r>
              <a:rPr lang="en-US"/>
              <a:t>Markov Decision Process: Optimal Policy</a:t>
            </a:r>
          </a:p>
        </p:txBody>
      </p:sp>
      <p:pic>
        <p:nvPicPr>
          <p:cNvPr id="22530" name="Picture 2" descr="Bellman Equations, Dynamic Programming and Reinforcement Learning (part 1)  int8.io">
            <a:extLst>
              <a:ext uri="{FF2B5EF4-FFF2-40B4-BE49-F238E27FC236}">
                <a16:creationId xmlns:a16="http://schemas.microsoft.com/office/drawing/2014/main" id="{247F94F5-802E-3C4C-B213-AD0EEA4C6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209800"/>
            <a:ext cx="4094328"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3782CD-DA56-584F-AAE2-27FCEEAC1074}"/>
              </a:ext>
            </a:extLst>
          </p:cNvPr>
          <p:cNvSpPr txBox="1"/>
          <p:nvPr/>
        </p:nvSpPr>
        <p:spPr>
          <a:xfrm>
            <a:off x="5993972" y="4953000"/>
            <a:ext cx="1707583" cy="369332"/>
          </a:xfrm>
          <a:prstGeom prst="rect">
            <a:avLst/>
          </a:prstGeom>
          <a:noFill/>
        </p:spPr>
        <p:txBody>
          <a:bodyPr wrap="none" rtlCol="0">
            <a:spAutoFit/>
          </a:bodyPr>
          <a:lstStyle/>
          <a:p>
            <a:r>
              <a:rPr lang="en-US"/>
              <a:t>Richard Bellman</a:t>
            </a:r>
          </a:p>
        </p:txBody>
      </p:sp>
      <p:sp>
        <p:nvSpPr>
          <p:cNvPr id="5" name="TextBox 4">
            <a:extLst>
              <a:ext uri="{FF2B5EF4-FFF2-40B4-BE49-F238E27FC236}">
                <a16:creationId xmlns:a16="http://schemas.microsoft.com/office/drawing/2014/main" id="{61C8CFE5-0493-0E4E-90D7-AF976F1B15B0}"/>
              </a:ext>
            </a:extLst>
          </p:cNvPr>
          <p:cNvSpPr txBox="1"/>
          <p:nvPr/>
        </p:nvSpPr>
        <p:spPr>
          <a:xfrm>
            <a:off x="263951" y="1668544"/>
            <a:ext cx="3469849" cy="2308324"/>
          </a:xfrm>
          <a:prstGeom prst="rect">
            <a:avLst/>
          </a:prstGeom>
          <a:noFill/>
        </p:spPr>
        <p:txBody>
          <a:bodyPr wrap="square" rtlCol="0">
            <a:spAutoFit/>
          </a:bodyPr>
          <a:lstStyle/>
          <a:p>
            <a:r>
              <a:rPr lang="en-US"/>
              <a:t>Richard Bellman proved a seemgly simple fact about computing optimal policies:</a:t>
            </a:r>
          </a:p>
          <a:p>
            <a:endParaRPr lang="en-US"/>
          </a:p>
          <a:p>
            <a:r>
              <a:rPr lang="en-US" b="1"/>
              <a:t>the optimal policy takes the action with maximum reward today and follows the optimal policy tomorrow</a:t>
            </a: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275BAB-C829-FB47-AC2A-16351740208A}"/>
                  </a:ext>
                </a:extLst>
              </p:cNvPr>
              <p:cNvSpPr txBox="1"/>
              <p:nvPr/>
            </p:nvSpPr>
            <p:spPr>
              <a:xfrm>
                <a:off x="311511" y="4114800"/>
                <a:ext cx="2714269"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a:latin typeface="Cambria Math" panose="02040503050406030204" pitchFamily="18" charset="0"/>
                              <a:ea typeface="Cambria Math" panose="02040503050406030204" pitchFamily="18" charset="0"/>
                            </a:rPr>
                          </m:ctrlPr>
                        </m:sSupPr>
                        <m:e>
                          <m:r>
                            <a:rPr lang="en-US" sz="2400" b="0" i="1">
                              <a:latin typeface="Cambria Math" panose="02040503050406030204" pitchFamily="18" charset="0"/>
                              <a:ea typeface="Cambria Math" panose="02040503050406030204" pitchFamily="18" charset="0"/>
                            </a:rPr>
                            <m:t>𝑉</m:t>
                          </m:r>
                        </m:e>
                        <m:sup>
                          <m:r>
                            <a:rPr lang="en-US" sz="2400" b="0" i="1">
                              <a:latin typeface="Cambria Math" panose="02040503050406030204" pitchFamily="18" charset="0"/>
                              <a:ea typeface="Cambria Math" panose="02040503050406030204" pitchFamily="18" charset="0"/>
                            </a:rPr>
                            <m:t>∗</m:t>
                          </m:r>
                        </m:sup>
                      </m:sSup>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𝑠</m:t>
                          </m:r>
                        </m:e>
                        <m:sub>
                          <m:r>
                            <a:rPr lang="en-US" sz="2400" b="0" i="1">
                              <a:latin typeface="Cambria Math" panose="02040503050406030204" pitchFamily="18" charset="0"/>
                              <a:ea typeface="Cambria Math" panose="02040503050406030204" pitchFamily="18" charset="0"/>
                            </a:rPr>
                            <m:t>𝑡</m:t>
                          </m:r>
                        </m:sub>
                      </m:sSub>
                      <m:r>
                        <a:rPr lang="en-US" sz="2400" b="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𝜋</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e>
                      </m:func>
                    </m:oMath>
                  </m:oMathPara>
                </a14:m>
                <a:endParaRPr lang="en-US" sz="2400"/>
              </a:p>
            </p:txBody>
          </p:sp>
        </mc:Choice>
        <mc:Fallback xmlns="">
          <p:sp>
            <p:nvSpPr>
              <p:cNvPr id="7" name="TextBox 6">
                <a:extLst>
                  <a:ext uri="{FF2B5EF4-FFF2-40B4-BE49-F238E27FC236}">
                    <a16:creationId xmlns:a16="http://schemas.microsoft.com/office/drawing/2014/main" id="{09275BAB-C829-FB47-AC2A-16351740208A}"/>
                  </a:ext>
                </a:extLst>
              </p:cNvPr>
              <p:cNvSpPr txBox="1">
                <a:spLocks noRot="1" noChangeAspect="1" noMove="1" noResize="1" noEditPoints="1" noAdjustHandles="1" noChangeArrowheads="1" noChangeShapeType="1" noTextEdit="1"/>
              </p:cNvSpPr>
              <p:nvPr/>
            </p:nvSpPr>
            <p:spPr>
              <a:xfrm>
                <a:off x="311511" y="4114800"/>
                <a:ext cx="2714269" cy="483209"/>
              </a:xfrm>
              <a:prstGeom prst="rect">
                <a:avLst/>
              </a:prstGeom>
              <a:blipFill>
                <a:blip r:embed="rId3"/>
                <a:stretch>
                  <a:fillRect l="-1860" r="-325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A12EB9-1121-CA49-8111-3DB46112552F}"/>
                  </a:ext>
                </a:extLst>
              </p:cNvPr>
              <p:cNvSpPr txBox="1"/>
              <p:nvPr/>
            </p:nvSpPr>
            <p:spPr>
              <a:xfrm>
                <a:off x="311511" y="4631473"/>
                <a:ext cx="4095480"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𝑉</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𝜋</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m:t>
                              </m:r>
                            </m:sup>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𝛾</m:t>
                                  </m:r>
                                </m:e>
                                <m:sup>
                                  <m:r>
                                    <a:rPr lang="en-US" sz="2400" i="1">
                                      <a:latin typeface="Cambria Math" panose="02040503050406030204" pitchFamily="18" charset="0"/>
                                      <a:ea typeface="Cambria Math" panose="02040503050406030204" pitchFamily="18" charset="0"/>
                                    </a:rPr>
                                    <m:t>𝑖</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𝑖</m:t>
                                  </m:r>
                                </m:sub>
                              </m:sSub>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e>
                      </m:func>
                    </m:oMath>
                  </m:oMathPara>
                </a14:m>
                <a:endParaRPr lang="en-US" sz="2400"/>
              </a:p>
            </p:txBody>
          </p:sp>
        </mc:Choice>
        <mc:Fallback xmlns="">
          <p:sp>
            <p:nvSpPr>
              <p:cNvPr id="9" name="TextBox 8">
                <a:extLst>
                  <a:ext uri="{FF2B5EF4-FFF2-40B4-BE49-F238E27FC236}">
                    <a16:creationId xmlns:a16="http://schemas.microsoft.com/office/drawing/2014/main" id="{C5A12EB9-1121-CA49-8111-3DB46112552F}"/>
                  </a:ext>
                </a:extLst>
              </p:cNvPr>
              <p:cNvSpPr txBox="1">
                <a:spLocks noRot="1" noChangeAspect="1" noMove="1" noResize="1" noEditPoints="1" noAdjustHandles="1" noChangeArrowheads="1" noChangeShapeType="1" noTextEdit="1"/>
              </p:cNvSpPr>
              <p:nvPr/>
            </p:nvSpPr>
            <p:spPr>
              <a:xfrm>
                <a:off x="311511" y="4631473"/>
                <a:ext cx="4095480" cy="1007327"/>
              </a:xfrm>
              <a:prstGeom prst="rect">
                <a:avLst/>
              </a:prstGeom>
              <a:blipFill>
                <a:blip r:embed="rId4"/>
                <a:stretch>
                  <a:fillRect l="-1235" t="-119753" r="-1852" b="-179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0FB759-B131-F643-A8F6-6CBCA4070AAE}"/>
                  </a:ext>
                </a:extLst>
              </p:cNvPr>
              <p:cNvSpPr txBox="1"/>
              <p:nvPr/>
            </p:nvSpPr>
            <p:spPr>
              <a:xfrm>
                <a:off x="228600" y="5867400"/>
                <a:ext cx="7256282"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m:t>
                          </m:r>
                        </m:sup>
                      </m:sSup>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func>
                        <m:funcPr>
                          <m:ctrlPr>
                            <a:rPr lang="en-US" sz="2800" i="1">
                              <a:latin typeface="Cambria Math" panose="02040503050406030204" pitchFamily="18" charset="0"/>
                              <a:ea typeface="Cambria Math" panose="02040503050406030204" pitchFamily="18" charset="0"/>
                            </a:rPr>
                          </m:ctrlPr>
                        </m:funcPr>
                        <m:fName>
                          <m:limLow>
                            <m:limLowPr>
                              <m:ctrlPr>
                                <a:rPr lang="en-US" sz="2800" i="1">
                                  <a:latin typeface="Cambria Math" panose="02040503050406030204" pitchFamily="18" charset="0"/>
                                  <a:ea typeface="Cambria Math" panose="02040503050406030204" pitchFamily="18" charset="0"/>
                                </a:rPr>
                              </m:ctrlPr>
                            </m:limLowPr>
                            <m:e>
                              <m:r>
                                <m:rPr>
                                  <m:sty m:val="p"/>
                                </m:rPr>
                                <a:rPr lang="en-US" sz="2800">
                                  <a:latin typeface="Cambria Math" panose="02040503050406030204" pitchFamily="18" charset="0"/>
                                  <a:ea typeface="Cambria Math" panose="02040503050406030204" pitchFamily="18" charset="0"/>
                                </a:rPr>
                                <m:t>max</m:t>
                              </m:r>
                            </m:e>
                            <m:lim>
                              <m:r>
                                <a:rPr lang="en-US" sz="2800" b="0" i="1">
                                  <a:latin typeface="Cambria Math" panose="02040503050406030204" pitchFamily="18" charset="0"/>
                                  <a:ea typeface="Cambria Math" panose="02040503050406030204" pitchFamily="18" charset="0"/>
                                </a:rPr>
                                <m:t>𝑎</m:t>
                              </m:r>
                            </m:lim>
                          </m:limLow>
                        </m:fName>
                        <m:e>
                          <m:r>
                            <a:rPr lang="en-US" sz="2800" b="0" i="1">
                              <a:latin typeface="Cambria Math" panose="02040503050406030204" pitchFamily="18" charset="0"/>
                              <a:ea typeface="Cambria Math" panose="02040503050406030204" pitchFamily="18" charset="0"/>
                            </a:rPr>
                            <m:t> </m:t>
                          </m:r>
                          <m:d>
                            <m:dPr>
                              <m:begChr m:val="{"/>
                              <m:endChr m:val="}"/>
                              <m:ctrlPr>
                                <a:rPr lang="en-US" sz="2800" b="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𝑟</m:t>
                              </m:r>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𝑎</m:t>
                                  </m:r>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𝛾</m:t>
                              </m:r>
                              <m:r>
                                <a:rPr lang="en-US" sz="2800" i="1">
                                  <a:latin typeface="Cambria Math" panose="02040503050406030204" pitchFamily="18" charset="0"/>
                                </a:rPr>
                                <m:t>𝐸</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𝑉</m:t>
                                  </m:r>
                                </m:e>
                                <m:sup>
                                  <m:r>
                                    <a:rPr lang="en-US" sz="2800" i="1">
                                      <a:latin typeface="Cambria Math" panose="02040503050406030204" pitchFamily="18" charset="0"/>
                                    </a:rPr>
                                    <m:t>∗</m:t>
                                  </m:r>
                                </m:sup>
                              </m:s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𝑡</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𝑎</m:t>
                              </m:r>
                              <m:r>
                                <a:rPr lang="en-US" sz="2800" i="1">
                                  <a:latin typeface="Cambria Math" panose="02040503050406030204" pitchFamily="18" charset="0"/>
                                </a:rPr>
                                <m:t>]</m:t>
                              </m:r>
                            </m:e>
                          </m:d>
                        </m:e>
                      </m:func>
                    </m:oMath>
                  </m:oMathPara>
                </a14:m>
                <a:endParaRPr lang="en-US" sz="2800"/>
              </a:p>
            </p:txBody>
          </p:sp>
        </mc:Choice>
        <mc:Fallback xmlns="">
          <p:sp>
            <p:nvSpPr>
              <p:cNvPr id="10" name="TextBox 9">
                <a:extLst>
                  <a:ext uri="{FF2B5EF4-FFF2-40B4-BE49-F238E27FC236}">
                    <a16:creationId xmlns:a16="http://schemas.microsoft.com/office/drawing/2014/main" id="{890FB759-B131-F643-A8F6-6CBCA4070AAE}"/>
                  </a:ext>
                </a:extLst>
              </p:cNvPr>
              <p:cNvSpPr txBox="1">
                <a:spLocks noRot="1" noChangeAspect="1" noMove="1" noResize="1" noEditPoints="1" noAdjustHandles="1" noChangeArrowheads="1" noChangeShapeType="1" noTextEdit="1"/>
              </p:cNvSpPr>
              <p:nvPr/>
            </p:nvSpPr>
            <p:spPr>
              <a:xfrm>
                <a:off x="228600" y="5867400"/>
                <a:ext cx="7256282" cy="563680"/>
              </a:xfrm>
              <a:prstGeom prst="rect">
                <a:avLst/>
              </a:prstGeom>
              <a:blipFill>
                <a:blip r:embed="rId5"/>
                <a:stretch>
                  <a:fillRect l="-874" t="-6667" b="-11111"/>
                </a:stretch>
              </a:blipFill>
            </p:spPr>
            <p:txBody>
              <a:bodyPr/>
              <a:lstStyle/>
              <a:p>
                <a:r>
                  <a:rPr lang="en-US">
                    <a:noFill/>
                  </a:rPr>
                  <a:t> </a:t>
                </a:r>
              </a:p>
            </p:txBody>
          </p:sp>
        </mc:Fallback>
      </mc:AlternateContent>
    </p:spTree>
    <p:extLst>
      <p:ext uri="{BB962C8B-B14F-4D97-AF65-F5344CB8AC3E}">
        <p14:creationId xmlns:p14="http://schemas.microsoft.com/office/powerpoint/2010/main" val="2339616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550E-F1D8-8240-BB1A-CC2FC25689CB}"/>
              </a:ext>
            </a:extLst>
          </p:cNvPr>
          <p:cNvSpPr>
            <a:spLocks noGrp="1"/>
          </p:cNvSpPr>
          <p:nvPr>
            <p:ph type="title"/>
          </p:nvPr>
        </p:nvSpPr>
        <p:spPr/>
        <p:txBody>
          <a:bodyPr>
            <a:normAutofit fontScale="90000"/>
          </a:bodyPr>
          <a:lstStyle/>
          <a:p>
            <a:r>
              <a:rPr lang="en-US"/>
              <a:t>Markov Decision Process: Optimal Policy</a:t>
            </a:r>
          </a:p>
        </p:txBody>
      </p:sp>
      <p:pic>
        <p:nvPicPr>
          <p:cNvPr id="22530" name="Picture 2" descr="Bellman Equations, Dynamic Programming and Reinforcement Learning (part 1)  int8.io">
            <a:extLst>
              <a:ext uri="{FF2B5EF4-FFF2-40B4-BE49-F238E27FC236}">
                <a16:creationId xmlns:a16="http://schemas.microsoft.com/office/drawing/2014/main" id="{247F94F5-802E-3C4C-B213-AD0EEA4C6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209800"/>
            <a:ext cx="4094328"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3782CD-DA56-584F-AAE2-27FCEEAC1074}"/>
              </a:ext>
            </a:extLst>
          </p:cNvPr>
          <p:cNvSpPr txBox="1"/>
          <p:nvPr/>
        </p:nvSpPr>
        <p:spPr>
          <a:xfrm>
            <a:off x="5993972" y="4953000"/>
            <a:ext cx="1707583" cy="369332"/>
          </a:xfrm>
          <a:prstGeom prst="rect">
            <a:avLst/>
          </a:prstGeom>
          <a:noFill/>
        </p:spPr>
        <p:txBody>
          <a:bodyPr wrap="none" rtlCol="0">
            <a:spAutoFit/>
          </a:bodyPr>
          <a:lstStyle/>
          <a:p>
            <a:r>
              <a:rPr lang="en-US"/>
              <a:t>Richard Bellman</a:t>
            </a:r>
          </a:p>
        </p:txBody>
      </p:sp>
      <p:sp>
        <p:nvSpPr>
          <p:cNvPr id="5" name="TextBox 4">
            <a:extLst>
              <a:ext uri="{FF2B5EF4-FFF2-40B4-BE49-F238E27FC236}">
                <a16:creationId xmlns:a16="http://schemas.microsoft.com/office/drawing/2014/main" id="{61C8CFE5-0493-0E4E-90D7-AF976F1B15B0}"/>
              </a:ext>
            </a:extLst>
          </p:cNvPr>
          <p:cNvSpPr txBox="1"/>
          <p:nvPr/>
        </p:nvSpPr>
        <p:spPr>
          <a:xfrm>
            <a:off x="263951" y="1668544"/>
            <a:ext cx="3469849" cy="2308324"/>
          </a:xfrm>
          <a:prstGeom prst="rect">
            <a:avLst/>
          </a:prstGeom>
          <a:noFill/>
        </p:spPr>
        <p:txBody>
          <a:bodyPr wrap="square" rtlCol="0">
            <a:spAutoFit/>
          </a:bodyPr>
          <a:lstStyle/>
          <a:p>
            <a:r>
              <a:rPr lang="en-US"/>
              <a:t>Richard Bellman proved a seemgly simple fact about computing optimal policies:</a:t>
            </a:r>
          </a:p>
          <a:p>
            <a:endParaRPr lang="en-US"/>
          </a:p>
          <a:p>
            <a:r>
              <a:rPr lang="en-US" b="1"/>
              <a:t>the optimal policy takes the action with </a:t>
            </a:r>
            <a:r>
              <a:rPr lang="en-US" b="1" u="sng">
                <a:solidFill>
                  <a:srgbClr val="FF0000"/>
                </a:solidFill>
              </a:rPr>
              <a:t>maximum reward today </a:t>
            </a:r>
            <a:r>
              <a:rPr lang="en-US" b="1"/>
              <a:t>and </a:t>
            </a:r>
            <a:r>
              <a:rPr lang="en-US" b="1" u="sng">
                <a:solidFill>
                  <a:srgbClr val="0070C0"/>
                </a:solidFill>
              </a:rPr>
              <a:t>follows the optimal policy tomorrow</a:t>
            </a:r>
            <a:endParaRPr lang="en-US" u="sng">
              <a:solidFill>
                <a:srgbClr val="0070C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275BAB-C829-FB47-AC2A-16351740208A}"/>
                  </a:ext>
                </a:extLst>
              </p:cNvPr>
              <p:cNvSpPr txBox="1"/>
              <p:nvPr/>
            </p:nvSpPr>
            <p:spPr>
              <a:xfrm>
                <a:off x="311511" y="4114800"/>
                <a:ext cx="2714269"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a:latin typeface="Cambria Math" panose="02040503050406030204" pitchFamily="18" charset="0"/>
                              <a:ea typeface="Cambria Math" panose="02040503050406030204" pitchFamily="18" charset="0"/>
                            </a:rPr>
                          </m:ctrlPr>
                        </m:sSupPr>
                        <m:e>
                          <m:r>
                            <a:rPr lang="en-US" sz="2400" b="0" i="1">
                              <a:latin typeface="Cambria Math" panose="02040503050406030204" pitchFamily="18" charset="0"/>
                              <a:ea typeface="Cambria Math" panose="02040503050406030204" pitchFamily="18" charset="0"/>
                            </a:rPr>
                            <m:t>𝑉</m:t>
                          </m:r>
                        </m:e>
                        <m:sup>
                          <m:r>
                            <a:rPr lang="en-US" sz="2400" b="0" i="1">
                              <a:latin typeface="Cambria Math" panose="02040503050406030204" pitchFamily="18" charset="0"/>
                              <a:ea typeface="Cambria Math" panose="02040503050406030204" pitchFamily="18" charset="0"/>
                            </a:rPr>
                            <m:t>∗</m:t>
                          </m:r>
                        </m:sup>
                      </m:sSup>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𝑠</m:t>
                          </m:r>
                        </m:e>
                        <m:sub>
                          <m:r>
                            <a:rPr lang="en-US" sz="2400" b="0" i="1">
                              <a:latin typeface="Cambria Math" panose="02040503050406030204" pitchFamily="18" charset="0"/>
                              <a:ea typeface="Cambria Math" panose="02040503050406030204" pitchFamily="18" charset="0"/>
                            </a:rPr>
                            <m:t>𝑡</m:t>
                          </m:r>
                        </m:sub>
                      </m:sSub>
                      <m:r>
                        <a:rPr lang="en-US" sz="2400" b="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𝜋</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e>
                      </m:func>
                    </m:oMath>
                  </m:oMathPara>
                </a14:m>
                <a:endParaRPr lang="en-US" sz="2400"/>
              </a:p>
            </p:txBody>
          </p:sp>
        </mc:Choice>
        <mc:Fallback xmlns="">
          <p:sp>
            <p:nvSpPr>
              <p:cNvPr id="7" name="TextBox 6">
                <a:extLst>
                  <a:ext uri="{FF2B5EF4-FFF2-40B4-BE49-F238E27FC236}">
                    <a16:creationId xmlns:a16="http://schemas.microsoft.com/office/drawing/2014/main" id="{09275BAB-C829-FB47-AC2A-16351740208A}"/>
                  </a:ext>
                </a:extLst>
              </p:cNvPr>
              <p:cNvSpPr txBox="1">
                <a:spLocks noRot="1" noChangeAspect="1" noMove="1" noResize="1" noEditPoints="1" noAdjustHandles="1" noChangeArrowheads="1" noChangeShapeType="1" noTextEdit="1"/>
              </p:cNvSpPr>
              <p:nvPr/>
            </p:nvSpPr>
            <p:spPr>
              <a:xfrm>
                <a:off x="311511" y="4114800"/>
                <a:ext cx="2714269" cy="483209"/>
              </a:xfrm>
              <a:prstGeom prst="rect">
                <a:avLst/>
              </a:prstGeom>
              <a:blipFill>
                <a:blip r:embed="rId3"/>
                <a:stretch>
                  <a:fillRect l="-1860" r="-325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A12EB9-1121-CA49-8111-3DB46112552F}"/>
                  </a:ext>
                </a:extLst>
              </p:cNvPr>
              <p:cNvSpPr txBox="1"/>
              <p:nvPr/>
            </p:nvSpPr>
            <p:spPr>
              <a:xfrm>
                <a:off x="311511" y="4631473"/>
                <a:ext cx="4095480" cy="1007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𝑉</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𝑠</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𝜋</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ea typeface="Cambria Math" panose="02040503050406030204" pitchFamily="18" charset="0"/>
                                </a:rPr>
                                <m:t>∞</m:t>
                              </m:r>
                            </m:sup>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𝛾</m:t>
                                  </m:r>
                                </m:e>
                                <m:sup>
                                  <m:r>
                                    <a:rPr lang="en-US" sz="2400" i="1">
                                      <a:latin typeface="Cambria Math" panose="02040503050406030204" pitchFamily="18" charset="0"/>
                                      <a:ea typeface="Cambria Math" panose="02040503050406030204" pitchFamily="18" charset="0"/>
                                    </a:rPr>
                                    <m:t>𝑖</m:t>
                                  </m:r>
                                </m:sup>
                              </m:sSup>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𝑖</m:t>
                                  </m:r>
                                </m:sub>
                              </m:sSub>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e>
                      </m:func>
                    </m:oMath>
                  </m:oMathPara>
                </a14:m>
                <a:endParaRPr lang="en-US" sz="2400"/>
              </a:p>
            </p:txBody>
          </p:sp>
        </mc:Choice>
        <mc:Fallback xmlns="">
          <p:sp>
            <p:nvSpPr>
              <p:cNvPr id="9" name="TextBox 8">
                <a:extLst>
                  <a:ext uri="{FF2B5EF4-FFF2-40B4-BE49-F238E27FC236}">
                    <a16:creationId xmlns:a16="http://schemas.microsoft.com/office/drawing/2014/main" id="{C5A12EB9-1121-CA49-8111-3DB46112552F}"/>
                  </a:ext>
                </a:extLst>
              </p:cNvPr>
              <p:cNvSpPr txBox="1">
                <a:spLocks noRot="1" noChangeAspect="1" noMove="1" noResize="1" noEditPoints="1" noAdjustHandles="1" noChangeArrowheads="1" noChangeShapeType="1" noTextEdit="1"/>
              </p:cNvSpPr>
              <p:nvPr/>
            </p:nvSpPr>
            <p:spPr>
              <a:xfrm>
                <a:off x="311511" y="4631473"/>
                <a:ext cx="4095480" cy="1007327"/>
              </a:xfrm>
              <a:prstGeom prst="rect">
                <a:avLst/>
              </a:prstGeom>
              <a:blipFill>
                <a:blip r:embed="rId4"/>
                <a:stretch>
                  <a:fillRect l="-1235" t="-119753" r="-1852" b="-179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0FB759-B131-F643-A8F6-6CBCA4070AAE}"/>
                  </a:ext>
                </a:extLst>
              </p:cNvPr>
              <p:cNvSpPr txBox="1"/>
              <p:nvPr/>
            </p:nvSpPr>
            <p:spPr>
              <a:xfrm>
                <a:off x="228600" y="5867400"/>
                <a:ext cx="7256282"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𝑉</m:t>
                          </m:r>
                        </m:e>
                        <m:sup>
                          <m:r>
                            <a:rPr lang="en-US" sz="2800" i="1">
                              <a:latin typeface="Cambria Math" panose="02040503050406030204" pitchFamily="18" charset="0"/>
                              <a:ea typeface="Cambria Math" panose="02040503050406030204" pitchFamily="18" charset="0"/>
                            </a:rPr>
                            <m:t>∗</m:t>
                          </m:r>
                        </m:sup>
                      </m:sSup>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i="1">
                              <a:latin typeface="Cambria Math" panose="02040503050406030204" pitchFamily="18" charset="0"/>
                              <a:ea typeface="Cambria Math" panose="02040503050406030204" pitchFamily="18" charset="0"/>
                            </a:rPr>
                            <m:t>𝑡</m:t>
                          </m:r>
                        </m:sub>
                      </m:sSub>
                      <m:r>
                        <a:rPr lang="en-US" sz="2800" i="1">
                          <a:latin typeface="Cambria Math" panose="02040503050406030204" pitchFamily="18" charset="0"/>
                          <a:ea typeface="Cambria Math" panose="02040503050406030204" pitchFamily="18" charset="0"/>
                        </a:rPr>
                        <m:t>)=</m:t>
                      </m:r>
                      <m:func>
                        <m:funcPr>
                          <m:ctrlPr>
                            <a:rPr lang="en-US" sz="2800" i="1">
                              <a:latin typeface="Cambria Math" panose="02040503050406030204" pitchFamily="18" charset="0"/>
                              <a:ea typeface="Cambria Math" panose="02040503050406030204" pitchFamily="18" charset="0"/>
                            </a:rPr>
                          </m:ctrlPr>
                        </m:funcPr>
                        <m:fName>
                          <m:limLow>
                            <m:limLowPr>
                              <m:ctrlPr>
                                <a:rPr lang="en-US" sz="2800" i="1">
                                  <a:solidFill>
                                    <a:srgbClr val="FF0000"/>
                                  </a:solidFill>
                                  <a:latin typeface="Cambria Math" panose="02040503050406030204" pitchFamily="18" charset="0"/>
                                  <a:ea typeface="Cambria Math" panose="02040503050406030204" pitchFamily="18" charset="0"/>
                                </a:rPr>
                              </m:ctrlPr>
                            </m:limLowPr>
                            <m:e>
                              <m:r>
                                <m:rPr>
                                  <m:sty m:val="p"/>
                                </m:rPr>
                                <a:rPr lang="en-US" sz="2800">
                                  <a:solidFill>
                                    <a:srgbClr val="FF0000"/>
                                  </a:solidFill>
                                  <a:latin typeface="Cambria Math" panose="02040503050406030204" pitchFamily="18" charset="0"/>
                                  <a:ea typeface="Cambria Math" panose="02040503050406030204" pitchFamily="18" charset="0"/>
                                </a:rPr>
                                <m:t>max</m:t>
                              </m:r>
                            </m:e>
                            <m:lim>
                              <m:r>
                                <a:rPr lang="en-US" sz="2800" b="0" i="1">
                                  <a:solidFill>
                                    <a:srgbClr val="FF0000"/>
                                  </a:solidFill>
                                  <a:latin typeface="Cambria Math" panose="02040503050406030204" pitchFamily="18" charset="0"/>
                                  <a:ea typeface="Cambria Math" panose="02040503050406030204" pitchFamily="18" charset="0"/>
                                </a:rPr>
                                <m:t>𝑎</m:t>
                              </m:r>
                            </m:lim>
                          </m:limLow>
                        </m:fName>
                        <m:e>
                          <m:r>
                            <a:rPr lang="en-US" sz="2800" b="0" i="1">
                              <a:latin typeface="Cambria Math" panose="02040503050406030204" pitchFamily="18" charset="0"/>
                              <a:ea typeface="Cambria Math" panose="02040503050406030204" pitchFamily="18" charset="0"/>
                            </a:rPr>
                            <m:t> </m:t>
                          </m:r>
                          <m:d>
                            <m:dPr>
                              <m:begChr m:val="{"/>
                              <m:endChr m:val="}"/>
                              <m:ctrlPr>
                                <a:rPr lang="en-US" sz="2800" b="0" i="1">
                                  <a:latin typeface="Cambria Math" panose="02040503050406030204" pitchFamily="18" charset="0"/>
                                  <a:ea typeface="Cambria Math" panose="02040503050406030204" pitchFamily="18" charset="0"/>
                                </a:rPr>
                              </m:ctrlPr>
                            </m:dPr>
                            <m:e>
                              <m:r>
                                <a:rPr lang="en-US" sz="2800" i="1">
                                  <a:solidFill>
                                    <a:srgbClr val="FF0000"/>
                                  </a:solidFill>
                                  <a:latin typeface="Cambria Math" panose="02040503050406030204" pitchFamily="18" charset="0"/>
                                  <a:ea typeface="Cambria Math" panose="02040503050406030204" pitchFamily="18" charset="0"/>
                                </a:rPr>
                                <m:t>𝑟</m:t>
                              </m:r>
                              <m:d>
                                <m:dPr>
                                  <m:ctrlPr>
                                    <a:rPr lang="en-US" sz="2800" i="1">
                                      <a:solidFill>
                                        <a:srgbClr val="FF0000"/>
                                      </a:solidFill>
                                      <a:latin typeface="Cambria Math" panose="02040503050406030204" pitchFamily="18" charset="0"/>
                                      <a:ea typeface="Cambria Math" panose="02040503050406030204" pitchFamily="18" charset="0"/>
                                    </a:rPr>
                                  </m:ctrlPr>
                                </m:dPr>
                                <m:e>
                                  <m:sSub>
                                    <m:sSubPr>
                                      <m:ctrlPr>
                                        <a:rPr lang="en-US" sz="2800" i="1">
                                          <a:solidFill>
                                            <a:srgbClr val="FF0000"/>
                                          </a:solidFill>
                                          <a:latin typeface="Cambria Math" panose="02040503050406030204" pitchFamily="18" charset="0"/>
                                          <a:ea typeface="Cambria Math" panose="02040503050406030204" pitchFamily="18" charset="0"/>
                                        </a:rPr>
                                      </m:ctrlPr>
                                    </m:sSubPr>
                                    <m:e>
                                      <m:r>
                                        <a:rPr lang="en-US" sz="2800" i="1">
                                          <a:solidFill>
                                            <a:srgbClr val="FF0000"/>
                                          </a:solidFill>
                                          <a:latin typeface="Cambria Math" panose="02040503050406030204" pitchFamily="18" charset="0"/>
                                          <a:ea typeface="Cambria Math" panose="02040503050406030204" pitchFamily="18" charset="0"/>
                                        </a:rPr>
                                        <m:t>𝑠</m:t>
                                      </m:r>
                                    </m:e>
                                    <m:sub>
                                      <m:r>
                                        <a:rPr lang="en-US" sz="2800" i="1">
                                          <a:solidFill>
                                            <a:srgbClr val="FF0000"/>
                                          </a:solidFill>
                                          <a:latin typeface="Cambria Math" panose="02040503050406030204" pitchFamily="18" charset="0"/>
                                          <a:ea typeface="Cambria Math" panose="02040503050406030204" pitchFamily="18" charset="0"/>
                                        </a:rPr>
                                        <m:t>𝑡</m:t>
                                      </m:r>
                                    </m:sub>
                                  </m:sSub>
                                  <m:r>
                                    <a:rPr lang="en-US" sz="2800" i="1">
                                      <a:solidFill>
                                        <a:srgbClr val="FF0000"/>
                                      </a:solidFill>
                                      <a:latin typeface="Cambria Math" panose="02040503050406030204" pitchFamily="18" charset="0"/>
                                      <a:ea typeface="Cambria Math" panose="02040503050406030204" pitchFamily="18" charset="0"/>
                                    </a:rPr>
                                    <m:t>,</m:t>
                                  </m:r>
                                  <m:r>
                                    <a:rPr lang="en-US" sz="2800" i="1">
                                      <a:solidFill>
                                        <a:srgbClr val="FF0000"/>
                                      </a:solidFill>
                                      <a:latin typeface="Cambria Math" panose="02040503050406030204" pitchFamily="18" charset="0"/>
                                      <a:ea typeface="Cambria Math" panose="02040503050406030204" pitchFamily="18" charset="0"/>
                                    </a:rPr>
                                    <m:t>𝑎</m:t>
                                  </m:r>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𝛾</m:t>
                              </m:r>
                              <m:r>
                                <a:rPr lang="en-US" sz="2800" i="1">
                                  <a:latin typeface="Cambria Math" panose="02040503050406030204" pitchFamily="18" charset="0"/>
                                </a:rPr>
                                <m:t>𝐸</m:t>
                              </m:r>
                              <m:r>
                                <a:rPr lang="en-US" sz="2800" i="1">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a:rPr lang="en-US" sz="2800" i="1">
                                      <a:solidFill>
                                        <a:srgbClr val="0070C0"/>
                                      </a:solidFill>
                                      <a:latin typeface="Cambria Math" panose="02040503050406030204" pitchFamily="18" charset="0"/>
                                    </a:rPr>
                                    <m:t>𝑉</m:t>
                                  </m:r>
                                </m:e>
                                <m:sup>
                                  <m:r>
                                    <a:rPr lang="en-US" sz="2800" i="1">
                                      <a:solidFill>
                                        <a:srgbClr val="0070C0"/>
                                      </a:solidFill>
                                      <a:latin typeface="Cambria Math" panose="02040503050406030204" pitchFamily="18" charset="0"/>
                                    </a:rPr>
                                    <m:t>∗</m:t>
                                  </m:r>
                                </m:sup>
                              </m:sSup>
                              <m:r>
                                <a:rPr lang="en-US" sz="2800" i="1">
                                  <a:solidFill>
                                    <a:srgbClr val="0070C0"/>
                                  </a:solidFill>
                                  <a:latin typeface="Cambria Math" panose="02040503050406030204" pitchFamily="18" charset="0"/>
                                </a:rPr>
                                <m:t>(</m:t>
                              </m:r>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𝑠</m:t>
                                  </m:r>
                                </m:e>
                                <m:sub>
                                  <m:r>
                                    <a:rPr lang="en-US" sz="2800" i="1">
                                      <a:solidFill>
                                        <a:srgbClr val="0070C0"/>
                                      </a:solidFill>
                                      <a:latin typeface="Cambria Math" panose="02040503050406030204" pitchFamily="18" charset="0"/>
                                    </a:rPr>
                                    <m:t>𝑡</m:t>
                                  </m:r>
                                  <m:r>
                                    <a:rPr lang="en-US" sz="2800" i="1">
                                      <a:solidFill>
                                        <a:srgbClr val="0070C0"/>
                                      </a:solidFill>
                                      <a:latin typeface="Cambria Math" panose="02040503050406030204" pitchFamily="18" charset="0"/>
                                    </a:rPr>
                                    <m:t>+1</m:t>
                                  </m:r>
                                </m:sub>
                              </m:sSub>
                              <m:r>
                                <a:rPr lang="en-US" sz="2800" i="1">
                                  <a:solidFill>
                                    <a:srgbClr val="0070C0"/>
                                  </a:solidFill>
                                  <a:latin typeface="Cambria Math" panose="02040503050406030204" pitchFamily="18" charset="0"/>
                                </a:rPr>
                                <m:t>)</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𝑎</m:t>
                                  </m:r>
                                </m:e>
                                <m:sub>
                                  <m:r>
                                    <a:rPr lang="en-US" sz="2800" i="1">
                                      <a:latin typeface="Cambria Math" panose="02040503050406030204" pitchFamily="18" charset="0"/>
                                    </a:rPr>
                                    <m:t>𝑡</m:t>
                                  </m:r>
                                </m:sub>
                              </m:sSub>
                              <m:r>
                                <a:rPr lang="en-US" sz="2800" i="1">
                                  <a:latin typeface="Cambria Math" panose="02040503050406030204" pitchFamily="18" charset="0"/>
                                </a:rPr>
                                <m:t>=</m:t>
                              </m:r>
                              <m:r>
                                <a:rPr lang="en-US" sz="2800" i="1">
                                  <a:latin typeface="Cambria Math" panose="02040503050406030204" pitchFamily="18" charset="0"/>
                                </a:rPr>
                                <m:t>𝑎</m:t>
                              </m:r>
                              <m:r>
                                <a:rPr lang="en-US" sz="2800" i="1">
                                  <a:latin typeface="Cambria Math" panose="02040503050406030204" pitchFamily="18" charset="0"/>
                                </a:rPr>
                                <m:t>]</m:t>
                              </m:r>
                            </m:e>
                          </m:d>
                        </m:e>
                      </m:func>
                    </m:oMath>
                  </m:oMathPara>
                </a14:m>
                <a:endParaRPr lang="en-US" sz="2800"/>
              </a:p>
            </p:txBody>
          </p:sp>
        </mc:Choice>
        <mc:Fallback xmlns="">
          <p:sp>
            <p:nvSpPr>
              <p:cNvPr id="10" name="TextBox 9">
                <a:extLst>
                  <a:ext uri="{FF2B5EF4-FFF2-40B4-BE49-F238E27FC236}">
                    <a16:creationId xmlns:a16="http://schemas.microsoft.com/office/drawing/2014/main" id="{890FB759-B131-F643-A8F6-6CBCA4070AAE}"/>
                  </a:ext>
                </a:extLst>
              </p:cNvPr>
              <p:cNvSpPr txBox="1">
                <a:spLocks noRot="1" noChangeAspect="1" noMove="1" noResize="1" noEditPoints="1" noAdjustHandles="1" noChangeArrowheads="1" noChangeShapeType="1" noTextEdit="1"/>
              </p:cNvSpPr>
              <p:nvPr/>
            </p:nvSpPr>
            <p:spPr>
              <a:xfrm>
                <a:off x="228600" y="5867400"/>
                <a:ext cx="7256282" cy="563680"/>
              </a:xfrm>
              <a:prstGeom prst="rect">
                <a:avLst/>
              </a:prstGeom>
              <a:blipFill>
                <a:blip r:embed="rId5"/>
                <a:stretch>
                  <a:fillRect l="-874" t="-6667" b="-11111"/>
                </a:stretch>
              </a:blipFill>
            </p:spPr>
            <p:txBody>
              <a:bodyPr/>
              <a:lstStyle/>
              <a:p>
                <a:r>
                  <a:rPr lang="en-US">
                    <a:noFill/>
                  </a:rPr>
                  <a:t> </a:t>
                </a:r>
              </a:p>
            </p:txBody>
          </p:sp>
        </mc:Fallback>
      </mc:AlternateContent>
    </p:spTree>
    <p:extLst>
      <p:ext uri="{BB962C8B-B14F-4D97-AF65-F5344CB8AC3E}">
        <p14:creationId xmlns:p14="http://schemas.microsoft.com/office/powerpoint/2010/main" val="3431347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D0984-6526-E84A-8432-3CE84BA83057}"/>
              </a:ext>
            </a:extLst>
          </p:cNvPr>
          <p:cNvSpPr>
            <a:spLocks noGrp="1"/>
          </p:cNvSpPr>
          <p:nvPr>
            <p:ph type="title"/>
          </p:nvPr>
        </p:nvSpPr>
        <p:spPr/>
        <p:txBody>
          <a:bodyPr>
            <a:normAutofit/>
          </a:bodyPr>
          <a:lstStyle/>
          <a:p>
            <a:r>
              <a:rPr lang="en-US"/>
              <a:t>Bellman’s equation</a:t>
            </a:r>
          </a:p>
        </p:txBody>
      </p:sp>
      <p:sp>
        <p:nvSpPr>
          <p:cNvPr id="3" name="Content Placeholder 2">
            <a:extLst>
              <a:ext uri="{FF2B5EF4-FFF2-40B4-BE49-F238E27FC236}">
                <a16:creationId xmlns:a16="http://schemas.microsoft.com/office/drawing/2014/main" id="{90E51E63-F90D-5147-B343-5D05CD241608}"/>
              </a:ext>
            </a:extLst>
          </p:cNvPr>
          <p:cNvSpPr>
            <a:spLocks noGrp="1"/>
          </p:cNvSpPr>
          <p:nvPr>
            <p:ph idx="1"/>
          </p:nvPr>
        </p:nvSpPr>
        <p:spPr/>
        <p:txBody>
          <a:bodyPr/>
          <a:lstStyle/>
          <a:p>
            <a:r>
              <a:rPr lang="en-US"/>
              <a:t>The importance of the Bellman equation</a:t>
            </a:r>
          </a:p>
          <a:p>
            <a:endParaRPr lang="en-US"/>
          </a:p>
          <a:p>
            <a:endParaRPr lang="en-US"/>
          </a:p>
          <a:p>
            <a:pPr marL="0" indent="0">
              <a:buNone/>
            </a:pPr>
            <a:r>
              <a:rPr lang="en-US"/>
              <a:t>is that it transforms a </a:t>
            </a:r>
            <a:r>
              <a:rPr lang="en-US" u="sng"/>
              <a:t>factorial space</a:t>
            </a:r>
            <a:r>
              <a:rPr lang="en-US"/>
              <a:t> (all possible policies) into a </a:t>
            </a:r>
            <a:r>
              <a:rPr lang="en-US" u="sng"/>
              <a:t>multiplicative space</a:t>
            </a:r>
            <a:r>
              <a:rPr lang="en-US"/>
              <a:t> (best action today)</a:t>
            </a:r>
          </a:p>
          <a:p>
            <a:r>
              <a:rPr lang="en-US"/>
              <a:t>Bellman proposed a method to find such policy very efficiently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B110561-66E5-744F-8A6D-0018F8A99D23}"/>
                  </a:ext>
                </a:extLst>
              </p:cNvPr>
              <p:cNvSpPr txBox="1"/>
              <p:nvPr/>
            </p:nvSpPr>
            <p:spPr>
              <a:xfrm>
                <a:off x="1066800" y="2514600"/>
                <a:ext cx="7256282"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a:solidFill>
                                <a:schemeClr val="tx1"/>
                              </a:solidFill>
                              <a:latin typeface="Cambria Math" panose="02040503050406030204" pitchFamily="18" charset="0"/>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𝑉</m:t>
                          </m:r>
                        </m:e>
                        <m:sup>
                          <m:r>
                            <a:rPr lang="en-US" sz="2800" i="1">
                              <a:solidFill>
                                <a:schemeClr val="tx1"/>
                              </a:solidFill>
                              <a:latin typeface="Cambria Math" panose="02040503050406030204" pitchFamily="18" charset="0"/>
                              <a:ea typeface="Cambria Math" panose="02040503050406030204" pitchFamily="18" charset="0"/>
                            </a:rPr>
                            <m:t>∗</m:t>
                          </m:r>
                        </m:sup>
                      </m:sSup>
                      <m:r>
                        <a:rPr lang="en-US" sz="2800" i="1">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𝑠</m:t>
                          </m:r>
                        </m:e>
                        <m:sub>
                          <m:r>
                            <a:rPr lang="en-US" sz="2800" i="1">
                              <a:solidFill>
                                <a:schemeClr val="tx1"/>
                              </a:solidFill>
                              <a:latin typeface="Cambria Math" panose="02040503050406030204" pitchFamily="18" charset="0"/>
                              <a:ea typeface="Cambria Math" panose="02040503050406030204" pitchFamily="18" charset="0"/>
                            </a:rPr>
                            <m:t>𝑡</m:t>
                          </m:r>
                        </m:sub>
                      </m:sSub>
                      <m:r>
                        <a:rPr lang="en-US" sz="2800" i="1">
                          <a:solidFill>
                            <a:schemeClr val="tx1"/>
                          </a:solidFill>
                          <a:latin typeface="Cambria Math" panose="02040503050406030204" pitchFamily="18" charset="0"/>
                          <a:ea typeface="Cambria Math" panose="02040503050406030204" pitchFamily="18" charset="0"/>
                        </a:rPr>
                        <m:t>)=</m:t>
                      </m:r>
                      <m:func>
                        <m:funcPr>
                          <m:ctrlPr>
                            <a:rPr lang="en-US" sz="2800" i="1">
                              <a:solidFill>
                                <a:schemeClr val="tx1"/>
                              </a:solidFill>
                              <a:latin typeface="Cambria Math" panose="02040503050406030204" pitchFamily="18" charset="0"/>
                              <a:ea typeface="Cambria Math" panose="02040503050406030204" pitchFamily="18" charset="0"/>
                            </a:rPr>
                          </m:ctrlPr>
                        </m:funcPr>
                        <m:fName>
                          <m:limLow>
                            <m:limLowPr>
                              <m:ctrlPr>
                                <a:rPr lang="en-US" sz="2800" i="1">
                                  <a:solidFill>
                                    <a:schemeClr val="tx1"/>
                                  </a:solidFill>
                                  <a:latin typeface="Cambria Math" panose="02040503050406030204" pitchFamily="18" charset="0"/>
                                  <a:ea typeface="Cambria Math" panose="02040503050406030204" pitchFamily="18" charset="0"/>
                                </a:rPr>
                              </m:ctrlPr>
                            </m:limLowPr>
                            <m:e>
                              <m:r>
                                <m:rPr>
                                  <m:sty m:val="p"/>
                                </m:rPr>
                                <a:rPr lang="en-US" sz="2800">
                                  <a:solidFill>
                                    <a:schemeClr val="tx1"/>
                                  </a:solidFill>
                                  <a:latin typeface="Cambria Math" panose="02040503050406030204" pitchFamily="18" charset="0"/>
                                  <a:ea typeface="Cambria Math" panose="02040503050406030204" pitchFamily="18" charset="0"/>
                                </a:rPr>
                                <m:t>max</m:t>
                              </m:r>
                            </m:e>
                            <m:lim>
                              <m:r>
                                <a:rPr lang="en-US" sz="2800" b="0" i="1">
                                  <a:solidFill>
                                    <a:schemeClr val="tx1"/>
                                  </a:solidFill>
                                  <a:latin typeface="Cambria Math" panose="02040503050406030204" pitchFamily="18" charset="0"/>
                                  <a:ea typeface="Cambria Math" panose="02040503050406030204" pitchFamily="18" charset="0"/>
                                </a:rPr>
                                <m:t>𝑎</m:t>
                              </m:r>
                            </m:lim>
                          </m:limLow>
                        </m:fName>
                        <m:e>
                          <m:r>
                            <a:rPr lang="en-US" sz="2800" b="0" i="1">
                              <a:solidFill>
                                <a:schemeClr val="tx1"/>
                              </a:solidFill>
                              <a:latin typeface="Cambria Math" panose="02040503050406030204" pitchFamily="18" charset="0"/>
                              <a:ea typeface="Cambria Math" panose="02040503050406030204" pitchFamily="18" charset="0"/>
                            </a:rPr>
                            <m:t> </m:t>
                          </m:r>
                          <m:d>
                            <m:dPr>
                              <m:begChr m:val="{"/>
                              <m:endChr m:val="}"/>
                              <m:ctrlPr>
                                <a:rPr lang="en-US" sz="2800" b="0" i="1">
                                  <a:solidFill>
                                    <a:schemeClr val="tx1"/>
                                  </a:solidFill>
                                  <a:latin typeface="Cambria Math" panose="02040503050406030204" pitchFamily="18" charset="0"/>
                                  <a:ea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𝑟</m:t>
                              </m:r>
                              <m:d>
                                <m:dPr>
                                  <m:ctrlPr>
                                    <a:rPr lang="en-US" sz="2800" i="1">
                                      <a:solidFill>
                                        <a:schemeClr val="tx1"/>
                                      </a:solidFill>
                                      <a:latin typeface="Cambria Math" panose="02040503050406030204" pitchFamily="18" charset="0"/>
                                      <a:ea typeface="Cambria Math" panose="02040503050406030204" pitchFamily="18" charset="0"/>
                                    </a:rPr>
                                  </m:ctrlPr>
                                </m:dPr>
                                <m:e>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𝑠</m:t>
                                      </m:r>
                                    </m:e>
                                    <m:sub>
                                      <m:r>
                                        <a:rPr lang="en-US" sz="2800" i="1">
                                          <a:solidFill>
                                            <a:schemeClr val="tx1"/>
                                          </a:solidFill>
                                          <a:latin typeface="Cambria Math" panose="02040503050406030204" pitchFamily="18" charset="0"/>
                                          <a:ea typeface="Cambria Math" panose="02040503050406030204" pitchFamily="18" charset="0"/>
                                        </a:rPr>
                                        <m:t>𝑡</m:t>
                                      </m:r>
                                    </m:sub>
                                  </m:sSub>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𝑎</m:t>
                                  </m:r>
                                </m:e>
                              </m:d>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𝛾</m:t>
                              </m:r>
                              <m:r>
                                <a:rPr lang="en-US" sz="2800" i="1">
                                  <a:solidFill>
                                    <a:schemeClr val="tx1"/>
                                  </a:solidFill>
                                  <a:latin typeface="Cambria Math" panose="02040503050406030204" pitchFamily="18" charset="0"/>
                                </a:rPr>
                                <m:t>𝐸</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𝑉</m:t>
                                  </m:r>
                                </m:e>
                                <m:sup>
                                  <m:r>
                                    <a:rPr lang="en-US" sz="2800" i="1">
                                      <a:solidFill>
                                        <a:schemeClr val="tx1"/>
                                      </a:solidFill>
                                      <a:latin typeface="Cambria Math" panose="02040503050406030204" pitchFamily="18" charset="0"/>
                                    </a:rPr>
                                    <m:t>∗</m:t>
                                  </m:r>
                                </m:sup>
                              </m:sSup>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𝑠</m:t>
                                  </m:r>
                                </m:e>
                                <m:sub>
                                  <m:r>
                                    <a:rPr lang="en-US" sz="2800" i="1">
                                      <a:solidFill>
                                        <a:schemeClr val="tx1"/>
                                      </a:solidFill>
                                      <a:latin typeface="Cambria Math" panose="02040503050406030204" pitchFamily="18" charset="0"/>
                                    </a:rPr>
                                    <m:t>𝑡</m:t>
                                  </m:r>
                                  <m:r>
                                    <a:rPr lang="en-US" sz="2800" i="1">
                                      <a:solidFill>
                                        <a:schemeClr val="tx1"/>
                                      </a:solidFill>
                                      <a:latin typeface="Cambria Math" panose="02040503050406030204" pitchFamily="18" charset="0"/>
                                    </a:rPr>
                                    <m:t>+1</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𝑎</m:t>
                                  </m:r>
                                </m:e>
                                <m:sub>
                                  <m:r>
                                    <a:rPr lang="en-US" sz="2800" i="1">
                                      <a:solidFill>
                                        <a:schemeClr val="tx1"/>
                                      </a:solidFill>
                                      <a:latin typeface="Cambria Math" panose="02040503050406030204" pitchFamily="18" charset="0"/>
                                    </a:rPr>
                                    <m:t>𝑡</m:t>
                                  </m:r>
                                </m:sub>
                              </m:sSub>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𝑎</m:t>
                              </m:r>
                              <m:r>
                                <a:rPr lang="en-US" sz="2800" i="1">
                                  <a:solidFill>
                                    <a:schemeClr val="tx1"/>
                                  </a:solidFill>
                                  <a:latin typeface="Cambria Math" panose="02040503050406030204" pitchFamily="18" charset="0"/>
                                </a:rPr>
                                <m:t>]</m:t>
                              </m:r>
                            </m:e>
                          </m:d>
                        </m:e>
                      </m:func>
                    </m:oMath>
                  </m:oMathPara>
                </a14:m>
                <a:endParaRPr lang="en-US" sz="2800">
                  <a:solidFill>
                    <a:schemeClr val="tx1"/>
                  </a:solidFill>
                </a:endParaRPr>
              </a:p>
            </p:txBody>
          </p:sp>
        </mc:Choice>
        <mc:Fallback xmlns="">
          <p:sp>
            <p:nvSpPr>
              <p:cNvPr id="4" name="TextBox 3">
                <a:extLst>
                  <a:ext uri="{FF2B5EF4-FFF2-40B4-BE49-F238E27FC236}">
                    <a16:creationId xmlns:a16="http://schemas.microsoft.com/office/drawing/2014/main" id="{FB110561-66E5-744F-8A6D-0018F8A99D23}"/>
                  </a:ext>
                </a:extLst>
              </p:cNvPr>
              <p:cNvSpPr txBox="1">
                <a:spLocks noRot="1" noChangeAspect="1" noMove="1" noResize="1" noEditPoints="1" noAdjustHandles="1" noChangeArrowheads="1" noChangeShapeType="1" noTextEdit="1"/>
              </p:cNvSpPr>
              <p:nvPr/>
            </p:nvSpPr>
            <p:spPr>
              <a:xfrm>
                <a:off x="1066800" y="2514600"/>
                <a:ext cx="7256282" cy="563680"/>
              </a:xfrm>
              <a:prstGeom prst="rect">
                <a:avLst/>
              </a:prstGeom>
              <a:blipFill>
                <a:blip r:embed="rId2"/>
                <a:stretch>
                  <a:fillRect l="-699" t="-6667" b="-11111"/>
                </a:stretch>
              </a:blipFill>
            </p:spPr>
            <p:txBody>
              <a:bodyPr/>
              <a:lstStyle/>
              <a:p>
                <a:r>
                  <a:rPr lang="en-US">
                    <a:noFill/>
                  </a:rPr>
                  <a:t> </a:t>
                </a:r>
              </a:p>
            </p:txBody>
          </p:sp>
        </mc:Fallback>
      </mc:AlternateContent>
    </p:spTree>
    <p:extLst>
      <p:ext uri="{BB962C8B-B14F-4D97-AF65-F5344CB8AC3E}">
        <p14:creationId xmlns:p14="http://schemas.microsoft.com/office/powerpoint/2010/main" val="25306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CD27-7CD2-B349-9505-A62ADECD7B8B}"/>
              </a:ext>
            </a:extLst>
          </p:cNvPr>
          <p:cNvSpPr>
            <a:spLocks noGrp="1"/>
          </p:cNvSpPr>
          <p:nvPr>
            <p:ph type="title"/>
          </p:nvPr>
        </p:nvSpPr>
        <p:spPr/>
        <p:txBody>
          <a:bodyPr/>
          <a:lstStyle/>
          <a:p>
            <a:r>
              <a:rPr lang="en-US"/>
              <a:t>Bellman’s equation</a:t>
            </a:r>
          </a:p>
        </p:txBody>
      </p:sp>
      <p:sp>
        <p:nvSpPr>
          <p:cNvPr id="3" name="Content Placeholder 2">
            <a:extLst>
              <a:ext uri="{FF2B5EF4-FFF2-40B4-BE49-F238E27FC236}">
                <a16:creationId xmlns:a16="http://schemas.microsoft.com/office/drawing/2014/main" id="{43D016CB-367F-BC4F-84DA-13C22565CB96}"/>
              </a:ext>
            </a:extLst>
          </p:cNvPr>
          <p:cNvSpPr>
            <a:spLocks noGrp="1"/>
          </p:cNvSpPr>
          <p:nvPr>
            <p:ph idx="1"/>
          </p:nvPr>
        </p:nvSpPr>
        <p:spPr/>
        <p:txBody>
          <a:bodyPr/>
          <a:lstStyle/>
          <a:p>
            <a:r>
              <a:rPr lang="en-US"/>
              <a:t>Dynamic programming (it is not dynamic and it is not programming </a:t>
            </a:r>
            <a:r>
              <a:rPr lang="en-US">
                <a:sym typeface="Wingdings" pitchFamily="2" charset="2"/>
              </a:rPr>
              <a:t>)</a:t>
            </a:r>
          </a:p>
          <a:p>
            <a:r>
              <a:rPr lang="en-US">
                <a:sym typeface="Wingdings" pitchFamily="2" charset="2"/>
              </a:rPr>
              <a:t>We start from the end, and work our way backwards</a:t>
            </a:r>
          </a:p>
          <a:p>
            <a:r>
              <a:rPr lang="en-US">
                <a:sym typeface="Wingdings" pitchFamily="2" charset="2"/>
              </a:rPr>
              <a:t>Say for </a:t>
            </a:r>
            <a:r>
              <a:rPr lang="en-US" i="1">
                <a:sym typeface="Wingdings" pitchFamily="2" charset="2"/>
              </a:rPr>
              <a:t>T</a:t>
            </a:r>
            <a:r>
              <a:rPr lang="en-US">
                <a:sym typeface="Wingdings" pitchFamily="2" charset="2"/>
              </a:rPr>
              <a:t> = 5, the best decision at </a:t>
            </a:r>
            <a:r>
              <a:rPr lang="en-US" i="1">
                <a:sym typeface="Wingdings" pitchFamily="2" charset="2"/>
              </a:rPr>
              <a:t>t = </a:t>
            </a:r>
            <a:r>
              <a:rPr lang="en-US">
                <a:sym typeface="Wingdings" pitchFamily="2" charset="2"/>
              </a:rPr>
              <a:t>5 is simply the best action</a:t>
            </a: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7500AF-9CC1-F344-9CEA-80C51483BD3B}"/>
                  </a:ext>
                </a:extLst>
              </p:cNvPr>
              <p:cNvSpPr txBox="1"/>
              <p:nvPr/>
            </p:nvSpPr>
            <p:spPr>
              <a:xfrm>
                <a:off x="2057400" y="4876800"/>
                <a:ext cx="3732625"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a:solidFill>
                                <a:schemeClr val="tx1"/>
                              </a:solidFill>
                              <a:latin typeface="Cambria Math" panose="02040503050406030204" pitchFamily="18" charset="0"/>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𝑉</m:t>
                          </m:r>
                        </m:e>
                        <m:sup>
                          <m:r>
                            <a:rPr lang="en-US" sz="2800" i="1">
                              <a:solidFill>
                                <a:schemeClr val="tx1"/>
                              </a:solidFill>
                              <a:latin typeface="Cambria Math" panose="02040503050406030204" pitchFamily="18" charset="0"/>
                              <a:ea typeface="Cambria Math" panose="02040503050406030204" pitchFamily="18" charset="0"/>
                            </a:rPr>
                            <m:t>∗</m:t>
                          </m:r>
                        </m:sup>
                      </m:sSup>
                      <m:r>
                        <a:rPr lang="en-US" sz="2800" i="1">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𝑠</m:t>
                          </m:r>
                        </m:e>
                        <m:sub>
                          <m:r>
                            <a:rPr lang="en-US" sz="2800" b="0" i="1">
                              <a:solidFill>
                                <a:schemeClr val="tx1"/>
                              </a:solidFill>
                              <a:latin typeface="Cambria Math" panose="02040503050406030204" pitchFamily="18" charset="0"/>
                              <a:ea typeface="Cambria Math" panose="02040503050406030204" pitchFamily="18" charset="0"/>
                            </a:rPr>
                            <m:t>5</m:t>
                          </m:r>
                        </m:sub>
                      </m:sSub>
                      <m:r>
                        <a:rPr lang="en-US" sz="2800" i="1">
                          <a:solidFill>
                            <a:schemeClr val="tx1"/>
                          </a:solidFill>
                          <a:latin typeface="Cambria Math" panose="02040503050406030204" pitchFamily="18" charset="0"/>
                          <a:ea typeface="Cambria Math" panose="02040503050406030204" pitchFamily="18" charset="0"/>
                        </a:rPr>
                        <m:t>)=</m:t>
                      </m:r>
                      <m:func>
                        <m:funcPr>
                          <m:ctrlPr>
                            <a:rPr lang="en-US" sz="2800" i="1">
                              <a:solidFill>
                                <a:schemeClr val="tx1"/>
                              </a:solidFill>
                              <a:latin typeface="Cambria Math" panose="02040503050406030204" pitchFamily="18" charset="0"/>
                              <a:ea typeface="Cambria Math" panose="02040503050406030204" pitchFamily="18" charset="0"/>
                            </a:rPr>
                          </m:ctrlPr>
                        </m:funcPr>
                        <m:fName>
                          <m:limLow>
                            <m:limLowPr>
                              <m:ctrlPr>
                                <a:rPr lang="en-US" sz="2800" i="1">
                                  <a:solidFill>
                                    <a:schemeClr val="tx1"/>
                                  </a:solidFill>
                                  <a:latin typeface="Cambria Math" panose="02040503050406030204" pitchFamily="18" charset="0"/>
                                  <a:ea typeface="Cambria Math" panose="02040503050406030204" pitchFamily="18" charset="0"/>
                                </a:rPr>
                              </m:ctrlPr>
                            </m:limLowPr>
                            <m:e>
                              <m:r>
                                <m:rPr>
                                  <m:sty m:val="p"/>
                                </m:rPr>
                                <a:rPr lang="en-US" sz="2800">
                                  <a:solidFill>
                                    <a:schemeClr val="tx1"/>
                                  </a:solidFill>
                                  <a:latin typeface="Cambria Math" panose="02040503050406030204" pitchFamily="18" charset="0"/>
                                  <a:ea typeface="Cambria Math" panose="02040503050406030204" pitchFamily="18" charset="0"/>
                                </a:rPr>
                                <m:t>max</m:t>
                              </m:r>
                            </m:e>
                            <m:lim>
                              <m:r>
                                <a:rPr lang="en-US" sz="2800" b="0" i="1">
                                  <a:solidFill>
                                    <a:schemeClr val="tx1"/>
                                  </a:solidFill>
                                  <a:latin typeface="Cambria Math" panose="02040503050406030204" pitchFamily="18" charset="0"/>
                                  <a:ea typeface="Cambria Math" panose="02040503050406030204" pitchFamily="18" charset="0"/>
                                </a:rPr>
                                <m:t>𝑎</m:t>
                              </m:r>
                            </m:lim>
                          </m:limLow>
                        </m:fName>
                        <m:e>
                          <m:r>
                            <a:rPr lang="en-US" sz="2800" b="0" i="1">
                              <a:solidFill>
                                <a:schemeClr val="tx1"/>
                              </a:solidFill>
                              <a:latin typeface="Cambria Math" panose="02040503050406030204" pitchFamily="18" charset="0"/>
                              <a:ea typeface="Cambria Math" panose="02040503050406030204" pitchFamily="18" charset="0"/>
                            </a:rPr>
                            <m:t> </m:t>
                          </m:r>
                          <m:d>
                            <m:dPr>
                              <m:begChr m:val="{"/>
                              <m:endChr m:val="}"/>
                              <m:ctrlPr>
                                <a:rPr lang="en-US" sz="2800" b="0" i="1">
                                  <a:solidFill>
                                    <a:schemeClr val="tx1"/>
                                  </a:solidFill>
                                  <a:latin typeface="Cambria Math" panose="02040503050406030204" pitchFamily="18" charset="0"/>
                                  <a:ea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𝑟</m:t>
                              </m:r>
                              <m:d>
                                <m:dPr>
                                  <m:ctrlPr>
                                    <a:rPr lang="en-US" sz="2800" i="1">
                                      <a:solidFill>
                                        <a:schemeClr val="tx1"/>
                                      </a:solidFill>
                                      <a:latin typeface="Cambria Math" panose="02040503050406030204" pitchFamily="18" charset="0"/>
                                      <a:ea typeface="Cambria Math" panose="02040503050406030204" pitchFamily="18" charset="0"/>
                                    </a:rPr>
                                  </m:ctrlPr>
                                </m:dPr>
                                <m:e>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𝑠</m:t>
                                      </m:r>
                                    </m:e>
                                    <m:sub>
                                      <m:r>
                                        <a:rPr lang="en-US" sz="2800" i="1">
                                          <a:solidFill>
                                            <a:schemeClr val="tx1"/>
                                          </a:solidFill>
                                          <a:latin typeface="Cambria Math" panose="02040503050406030204" pitchFamily="18" charset="0"/>
                                          <a:ea typeface="Cambria Math" panose="02040503050406030204" pitchFamily="18" charset="0"/>
                                        </a:rPr>
                                        <m:t>𝑡</m:t>
                                      </m:r>
                                    </m:sub>
                                  </m:sSub>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𝑎</m:t>
                                  </m:r>
                                </m:e>
                              </m:d>
                            </m:e>
                          </m:d>
                        </m:e>
                      </m:func>
                    </m:oMath>
                  </m:oMathPara>
                </a14:m>
                <a:endParaRPr lang="en-US" sz="2800">
                  <a:solidFill>
                    <a:schemeClr val="tx1"/>
                  </a:solidFill>
                </a:endParaRPr>
              </a:p>
            </p:txBody>
          </p:sp>
        </mc:Choice>
        <mc:Fallback xmlns="">
          <p:sp>
            <p:nvSpPr>
              <p:cNvPr id="4" name="TextBox 3">
                <a:extLst>
                  <a:ext uri="{FF2B5EF4-FFF2-40B4-BE49-F238E27FC236}">
                    <a16:creationId xmlns:a16="http://schemas.microsoft.com/office/drawing/2014/main" id="{857500AF-9CC1-F344-9CEA-80C51483BD3B}"/>
                  </a:ext>
                </a:extLst>
              </p:cNvPr>
              <p:cNvSpPr txBox="1">
                <a:spLocks noRot="1" noChangeAspect="1" noMove="1" noResize="1" noEditPoints="1" noAdjustHandles="1" noChangeArrowheads="1" noChangeShapeType="1" noTextEdit="1"/>
              </p:cNvSpPr>
              <p:nvPr/>
            </p:nvSpPr>
            <p:spPr>
              <a:xfrm>
                <a:off x="2057400" y="4876800"/>
                <a:ext cx="3732625" cy="563680"/>
              </a:xfrm>
              <a:prstGeom prst="rect">
                <a:avLst/>
              </a:prstGeom>
              <a:blipFill>
                <a:blip r:embed="rId2"/>
                <a:stretch>
                  <a:fillRect l="-2034" t="-444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4C3F81-F753-0F45-9CD1-6596DDDC7BFE}"/>
                  </a:ext>
                </a:extLst>
              </p:cNvPr>
              <p:cNvSpPr txBox="1"/>
              <p:nvPr/>
            </p:nvSpPr>
            <p:spPr>
              <a:xfrm>
                <a:off x="1887718" y="5623484"/>
                <a:ext cx="7256282"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a:solidFill>
                                <a:schemeClr val="tx1"/>
                              </a:solidFill>
                              <a:latin typeface="Cambria Math" panose="02040503050406030204" pitchFamily="18" charset="0"/>
                              <a:ea typeface="Cambria Math" panose="02040503050406030204" pitchFamily="18" charset="0"/>
                            </a:rPr>
                          </m:ctrlPr>
                        </m:sSupPr>
                        <m:e>
                          <m:r>
                            <a:rPr lang="en-US" sz="2800" i="1">
                              <a:solidFill>
                                <a:schemeClr val="tx1"/>
                              </a:solidFill>
                              <a:latin typeface="Cambria Math" panose="02040503050406030204" pitchFamily="18" charset="0"/>
                              <a:ea typeface="Cambria Math" panose="02040503050406030204" pitchFamily="18" charset="0"/>
                            </a:rPr>
                            <m:t>𝑉</m:t>
                          </m:r>
                        </m:e>
                        <m:sup>
                          <m:r>
                            <a:rPr lang="en-US" sz="2800" i="1">
                              <a:solidFill>
                                <a:schemeClr val="tx1"/>
                              </a:solidFill>
                              <a:latin typeface="Cambria Math" panose="02040503050406030204" pitchFamily="18" charset="0"/>
                              <a:ea typeface="Cambria Math" panose="02040503050406030204" pitchFamily="18" charset="0"/>
                            </a:rPr>
                            <m:t>∗</m:t>
                          </m:r>
                        </m:sup>
                      </m:sSup>
                      <m:r>
                        <a:rPr lang="en-US" sz="2800" i="1">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𝑠</m:t>
                          </m:r>
                        </m:e>
                        <m:sub>
                          <m:r>
                            <a:rPr lang="en-US" sz="2800" b="0" i="1">
                              <a:solidFill>
                                <a:schemeClr val="tx1"/>
                              </a:solidFill>
                              <a:latin typeface="Cambria Math" panose="02040503050406030204" pitchFamily="18" charset="0"/>
                              <a:ea typeface="Cambria Math" panose="02040503050406030204" pitchFamily="18" charset="0"/>
                            </a:rPr>
                            <m:t>4</m:t>
                          </m:r>
                        </m:sub>
                      </m:sSub>
                      <m:r>
                        <a:rPr lang="en-US" sz="2800" i="1">
                          <a:solidFill>
                            <a:schemeClr val="tx1"/>
                          </a:solidFill>
                          <a:latin typeface="Cambria Math" panose="02040503050406030204" pitchFamily="18" charset="0"/>
                          <a:ea typeface="Cambria Math" panose="02040503050406030204" pitchFamily="18" charset="0"/>
                        </a:rPr>
                        <m:t>)=</m:t>
                      </m:r>
                      <m:func>
                        <m:funcPr>
                          <m:ctrlPr>
                            <a:rPr lang="en-US" sz="2800" i="1">
                              <a:solidFill>
                                <a:schemeClr val="tx1"/>
                              </a:solidFill>
                              <a:latin typeface="Cambria Math" panose="02040503050406030204" pitchFamily="18" charset="0"/>
                              <a:ea typeface="Cambria Math" panose="02040503050406030204" pitchFamily="18" charset="0"/>
                            </a:rPr>
                          </m:ctrlPr>
                        </m:funcPr>
                        <m:fName>
                          <m:limLow>
                            <m:limLowPr>
                              <m:ctrlPr>
                                <a:rPr lang="en-US" sz="2800" i="1">
                                  <a:solidFill>
                                    <a:schemeClr val="tx1"/>
                                  </a:solidFill>
                                  <a:latin typeface="Cambria Math" panose="02040503050406030204" pitchFamily="18" charset="0"/>
                                  <a:ea typeface="Cambria Math" panose="02040503050406030204" pitchFamily="18" charset="0"/>
                                </a:rPr>
                              </m:ctrlPr>
                            </m:limLowPr>
                            <m:e>
                              <m:r>
                                <m:rPr>
                                  <m:sty m:val="p"/>
                                </m:rPr>
                                <a:rPr lang="en-US" sz="2800">
                                  <a:solidFill>
                                    <a:schemeClr val="tx1"/>
                                  </a:solidFill>
                                  <a:latin typeface="Cambria Math" panose="02040503050406030204" pitchFamily="18" charset="0"/>
                                  <a:ea typeface="Cambria Math" panose="02040503050406030204" pitchFamily="18" charset="0"/>
                                </a:rPr>
                                <m:t>max</m:t>
                              </m:r>
                            </m:e>
                            <m:lim>
                              <m:r>
                                <a:rPr lang="en-US" sz="2800" b="0" i="1">
                                  <a:solidFill>
                                    <a:schemeClr val="tx1"/>
                                  </a:solidFill>
                                  <a:latin typeface="Cambria Math" panose="02040503050406030204" pitchFamily="18" charset="0"/>
                                  <a:ea typeface="Cambria Math" panose="02040503050406030204" pitchFamily="18" charset="0"/>
                                </a:rPr>
                                <m:t>𝑎</m:t>
                              </m:r>
                            </m:lim>
                          </m:limLow>
                        </m:fName>
                        <m:e>
                          <m:r>
                            <a:rPr lang="en-US" sz="2800" b="0" i="1">
                              <a:solidFill>
                                <a:schemeClr val="tx1"/>
                              </a:solidFill>
                              <a:latin typeface="Cambria Math" panose="02040503050406030204" pitchFamily="18" charset="0"/>
                              <a:ea typeface="Cambria Math" panose="02040503050406030204" pitchFamily="18" charset="0"/>
                            </a:rPr>
                            <m:t> </m:t>
                          </m:r>
                          <m:d>
                            <m:dPr>
                              <m:begChr m:val="{"/>
                              <m:endChr m:val="}"/>
                              <m:ctrlPr>
                                <a:rPr lang="en-US" sz="2800" b="0" i="1">
                                  <a:solidFill>
                                    <a:schemeClr val="tx1"/>
                                  </a:solidFill>
                                  <a:latin typeface="Cambria Math" panose="02040503050406030204" pitchFamily="18" charset="0"/>
                                  <a:ea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𝑟</m:t>
                              </m:r>
                              <m:d>
                                <m:dPr>
                                  <m:ctrlPr>
                                    <a:rPr lang="en-US" sz="2800" i="1">
                                      <a:solidFill>
                                        <a:schemeClr val="tx1"/>
                                      </a:solidFill>
                                      <a:latin typeface="Cambria Math" panose="02040503050406030204" pitchFamily="18" charset="0"/>
                                      <a:ea typeface="Cambria Math" panose="02040503050406030204" pitchFamily="18" charset="0"/>
                                    </a:rPr>
                                  </m:ctrlPr>
                                </m:dPr>
                                <m:e>
                                  <m:sSub>
                                    <m:sSubPr>
                                      <m:ctrlPr>
                                        <a:rPr lang="en-US" sz="2800" i="1">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𝑠</m:t>
                                      </m:r>
                                    </m:e>
                                    <m:sub>
                                      <m:r>
                                        <a:rPr lang="en-US" sz="2800" b="0" i="1">
                                          <a:solidFill>
                                            <a:schemeClr val="tx1"/>
                                          </a:solidFill>
                                          <a:latin typeface="Cambria Math" panose="02040503050406030204" pitchFamily="18" charset="0"/>
                                          <a:ea typeface="Cambria Math" panose="02040503050406030204" pitchFamily="18" charset="0"/>
                                        </a:rPr>
                                        <m:t>4</m:t>
                                      </m:r>
                                    </m:sub>
                                  </m:sSub>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𝑎</m:t>
                                  </m:r>
                                </m:e>
                              </m:d>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𝛾</m:t>
                              </m:r>
                              <m:r>
                                <a:rPr lang="en-US" sz="2800" i="1">
                                  <a:solidFill>
                                    <a:schemeClr val="tx1"/>
                                  </a:solidFill>
                                  <a:latin typeface="Cambria Math" panose="02040503050406030204" pitchFamily="18" charset="0"/>
                                </a:rPr>
                                <m:t>𝐸</m:t>
                              </m:r>
                              <m:r>
                                <a:rPr lang="en-US" sz="2800" i="1">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r>
                                    <a:rPr lang="en-US" sz="2800" i="1">
                                      <a:solidFill>
                                        <a:schemeClr val="tx1"/>
                                      </a:solidFill>
                                      <a:latin typeface="Cambria Math" panose="02040503050406030204" pitchFamily="18" charset="0"/>
                                    </a:rPr>
                                    <m:t>𝑉</m:t>
                                  </m:r>
                                </m:e>
                                <m:sup>
                                  <m:r>
                                    <a:rPr lang="en-US" sz="2800" i="1">
                                      <a:solidFill>
                                        <a:schemeClr val="tx1"/>
                                      </a:solidFill>
                                      <a:latin typeface="Cambria Math" panose="02040503050406030204" pitchFamily="18" charset="0"/>
                                    </a:rPr>
                                    <m:t>∗</m:t>
                                  </m:r>
                                </m:sup>
                              </m:sSup>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𝑠</m:t>
                                  </m:r>
                                </m:e>
                                <m:sub>
                                  <m:r>
                                    <a:rPr lang="en-US" sz="2800" b="0" i="1">
                                      <a:solidFill>
                                        <a:schemeClr val="tx1"/>
                                      </a:solidFill>
                                      <a:latin typeface="Cambria Math" panose="02040503050406030204" pitchFamily="18" charset="0"/>
                                    </a:rPr>
                                    <m:t>5</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𝑎</m:t>
                                  </m:r>
                                </m:e>
                                <m:sub>
                                  <m:r>
                                    <a:rPr lang="en-US" sz="2800" i="1">
                                      <a:solidFill>
                                        <a:schemeClr val="tx1"/>
                                      </a:solidFill>
                                      <a:latin typeface="Cambria Math" panose="02040503050406030204" pitchFamily="18" charset="0"/>
                                    </a:rPr>
                                    <m:t>𝑡</m:t>
                                  </m:r>
                                </m:sub>
                              </m:sSub>
                              <m:r>
                                <a:rPr lang="en-US" sz="2800" i="1">
                                  <a:solidFill>
                                    <a:schemeClr val="tx1"/>
                                  </a:solidFill>
                                  <a:latin typeface="Cambria Math" panose="02040503050406030204" pitchFamily="18" charset="0"/>
                                </a:rPr>
                                <m:t>=</m:t>
                              </m:r>
                              <m:r>
                                <a:rPr lang="en-US" sz="2800" i="1">
                                  <a:solidFill>
                                    <a:schemeClr val="tx1"/>
                                  </a:solidFill>
                                  <a:latin typeface="Cambria Math" panose="02040503050406030204" pitchFamily="18" charset="0"/>
                                </a:rPr>
                                <m:t>𝑎</m:t>
                              </m:r>
                              <m:r>
                                <a:rPr lang="en-US" sz="2800" i="1">
                                  <a:solidFill>
                                    <a:schemeClr val="tx1"/>
                                  </a:solidFill>
                                  <a:latin typeface="Cambria Math" panose="02040503050406030204" pitchFamily="18" charset="0"/>
                                </a:rPr>
                                <m:t>]</m:t>
                              </m:r>
                            </m:e>
                          </m:d>
                        </m:e>
                      </m:func>
                    </m:oMath>
                  </m:oMathPara>
                </a14:m>
                <a:endParaRPr lang="en-US" sz="2800">
                  <a:solidFill>
                    <a:schemeClr val="tx1"/>
                  </a:solidFill>
                </a:endParaRPr>
              </a:p>
            </p:txBody>
          </p:sp>
        </mc:Choice>
        <mc:Fallback xmlns="">
          <p:sp>
            <p:nvSpPr>
              <p:cNvPr id="6" name="TextBox 5">
                <a:extLst>
                  <a:ext uri="{FF2B5EF4-FFF2-40B4-BE49-F238E27FC236}">
                    <a16:creationId xmlns:a16="http://schemas.microsoft.com/office/drawing/2014/main" id="{7E4C3F81-F753-0F45-9CD1-6596DDDC7BFE}"/>
                  </a:ext>
                </a:extLst>
              </p:cNvPr>
              <p:cNvSpPr txBox="1">
                <a:spLocks noRot="1" noChangeAspect="1" noMove="1" noResize="1" noEditPoints="1" noAdjustHandles="1" noChangeArrowheads="1" noChangeShapeType="1" noTextEdit="1"/>
              </p:cNvSpPr>
              <p:nvPr/>
            </p:nvSpPr>
            <p:spPr>
              <a:xfrm>
                <a:off x="1887718" y="5623484"/>
                <a:ext cx="7256282" cy="563680"/>
              </a:xfrm>
              <a:prstGeom prst="rect">
                <a:avLst/>
              </a:prstGeom>
              <a:blipFill>
                <a:blip r:embed="rId3"/>
                <a:stretch>
                  <a:fillRect t="-4348" b="-1087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0A08912-790C-F647-9FE7-D551CB366E26}"/>
              </a:ext>
            </a:extLst>
          </p:cNvPr>
          <p:cNvSpPr txBox="1"/>
          <p:nvPr/>
        </p:nvSpPr>
        <p:spPr>
          <a:xfrm>
            <a:off x="2057400" y="6309167"/>
            <a:ext cx="343364" cy="369332"/>
          </a:xfrm>
          <a:prstGeom prst="rect">
            <a:avLst/>
          </a:prstGeom>
          <a:noFill/>
        </p:spPr>
        <p:txBody>
          <a:bodyPr wrap="none" rtlCol="0">
            <a:spAutoFit/>
          </a:bodyPr>
          <a:lstStyle/>
          <a:p>
            <a:r>
              <a:rPr lang="en-US"/>
              <a:t>…</a:t>
            </a:r>
          </a:p>
        </p:txBody>
      </p:sp>
    </p:spTree>
    <p:extLst>
      <p:ext uri="{BB962C8B-B14F-4D97-AF65-F5344CB8AC3E}">
        <p14:creationId xmlns:p14="http://schemas.microsoft.com/office/powerpoint/2010/main" val="263855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CB8B-415B-0541-A186-41AEF1700818}"/>
              </a:ext>
            </a:extLst>
          </p:cNvPr>
          <p:cNvSpPr>
            <a:spLocks noGrp="1"/>
          </p:cNvSpPr>
          <p:nvPr>
            <p:ph type="title"/>
          </p:nvPr>
        </p:nvSpPr>
        <p:spPr/>
        <p:txBody>
          <a:bodyPr/>
          <a:lstStyle/>
          <a:p>
            <a:r>
              <a:rPr lang="en-US"/>
              <a:t>Dynamic programming</a:t>
            </a:r>
          </a:p>
        </p:txBody>
      </p:sp>
      <p:sp>
        <p:nvSpPr>
          <p:cNvPr id="3" name="Content Placeholder 2">
            <a:extLst>
              <a:ext uri="{FF2B5EF4-FFF2-40B4-BE49-F238E27FC236}">
                <a16:creationId xmlns:a16="http://schemas.microsoft.com/office/drawing/2014/main" id="{E12D0262-AB53-4C41-9585-669DD848A498}"/>
              </a:ext>
            </a:extLst>
          </p:cNvPr>
          <p:cNvSpPr>
            <a:spLocks noGrp="1"/>
          </p:cNvSpPr>
          <p:nvPr>
            <p:ph idx="1"/>
          </p:nvPr>
        </p:nvSpPr>
        <p:spPr/>
        <p:txBody>
          <a:bodyPr/>
          <a:lstStyle/>
          <a:p>
            <a:r>
              <a:rPr lang="en-US"/>
              <a:t>DP makes solving Bellman’s equation very easy</a:t>
            </a:r>
          </a:p>
          <a:p>
            <a:r>
              <a:rPr lang="en-US"/>
              <a:t>It also has multiple applications beyond optimal value estimation</a:t>
            </a:r>
          </a:p>
          <a:p>
            <a:r>
              <a:rPr lang="en-US"/>
              <a:t>Classic problem: matrix multiplication order</a:t>
            </a:r>
          </a:p>
        </p:txBody>
      </p:sp>
      <p:sp>
        <p:nvSpPr>
          <p:cNvPr id="4" name="TextBox 3">
            <a:extLst>
              <a:ext uri="{FF2B5EF4-FFF2-40B4-BE49-F238E27FC236}">
                <a16:creationId xmlns:a16="http://schemas.microsoft.com/office/drawing/2014/main" id="{E3F0792E-BEDD-1A42-958C-5EBEB5626B2B}"/>
              </a:ext>
            </a:extLst>
          </p:cNvPr>
          <p:cNvSpPr txBox="1"/>
          <p:nvPr/>
        </p:nvSpPr>
        <p:spPr>
          <a:xfrm>
            <a:off x="3727057" y="4800600"/>
            <a:ext cx="1689886" cy="707886"/>
          </a:xfrm>
          <a:prstGeom prst="rect">
            <a:avLst/>
          </a:prstGeom>
          <a:noFill/>
        </p:spPr>
        <p:txBody>
          <a:bodyPr wrap="none" rtlCol="0">
            <a:spAutoFit/>
          </a:bodyPr>
          <a:lstStyle/>
          <a:p>
            <a:r>
              <a:rPr lang="en-US" sz="4000" i="1"/>
              <a:t>A</a:t>
            </a:r>
            <a:r>
              <a:rPr lang="en-US" sz="4000"/>
              <a:t> </a:t>
            </a:r>
            <a:r>
              <a:rPr lang="en-US" sz="4000" i="1"/>
              <a:t>B</a:t>
            </a:r>
            <a:r>
              <a:rPr lang="en-US" sz="4000"/>
              <a:t> </a:t>
            </a:r>
            <a:r>
              <a:rPr lang="en-US" sz="4000" i="1"/>
              <a:t>C</a:t>
            </a:r>
            <a:r>
              <a:rPr lang="en-US" sz="4000"/>
              <a:t> </a:t>
            </a:r>
            <a:r>
              <a:rPr lang="en-US" sz="4000" i="1"/>
              <a:t>D</a:t>
            </a:r>
          </a:p>
        </p:txBody>
      </p:sp>
    </p:spTree>
    <p:extLst>
      <p:ext uri="{BB962C8B-B14F-4D97-AF65-F5344CB8AC3E}">
        <p14:creationId xmlns:p14="http://schemas.microsoft.com/office/powerpoint/2010/main" val="1746587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CB8B-415B-0541-A186-41AEF1700818}"/>
              </a:ext>
            </a:extLst>
          </p:cNvPr>
          <p:cNvSpPr>
            <a:spLocks noGrp="1"/>
          </p:cNvSpPr>
          <p:nvPr>
            <p:ph type="title"/>
          </p:nvPr>
        </p:nvSpPr>
        <p:spPr/>
        <p:txBody>
          <a:bodyPr/>
          <a:lstStyle/>
          <a:p>
            <a:r>
              <a:rPr lang="en-US"/>
              <a:t>Dynamic programming (2)</a:t>
            </a:r>
          </a:p>
        </p:txBody>
      </p:sp>
      <p:sp>
        <p:nvSpPr>
          <p:cNvPr id="3" name="Content Placeholder 2">
            <a:extLst>
              <a:ext uri="{FF2B5EF4-FFF2-40B4-BE49-F238E27FC236}">
                <a16:creationId xmlns:a16="http://schemas.microsoft.com/office/drawing/2014/main" id="{E12D0262-AB53-4C41-9585-669DD848A498}"/>
              </a:ext>
            </a:extLst>
          </p:cNvPr>
          <p:cNvSpPr>
            <a:spLocks noGrp="1"/>
          </p:cNvSpPr>
          <p:nvPr>
            <p:ph idx="1"/>
          </p:nvPr>
        </p:nvSpPr>
        <p:spPr>
          <a:xfrm>
            <a:off x="457200" y="1600200"/>
            <a:ext cx="8229600" cy="5029200"/>
          </a:xfrm>
        </p:spPr>
        <p:txBody>
          <a:bodyPr>
            <a:normAutofit lnSpcReduction="10000"/>
          </a:bodyPr>
          <a:lstStyle/>
          <a:p>
            <a:r>
              <a:rPr lang="en-US"/>
              <a:t>Classic problem: matrix multiplication order</a:t>
            </a:r>
          </a:p>
          <a:p>
            <a:endParaRPr lang="en-US"/>
          </a:p>
          <a:p>
            <a:endParaRPr lang="en-US"/>
          </a:p>
          <a:p>
            <a:r>
              <a:rPr lang="en-US"/>
              <a:t>For example, multiplying three matrices 10 by 3, 3 by 5 and 5 by 2, we have two options:</a:t>
            </a:r>
          </a:p>
          <a:p>
            <a:pPr lvl="1"/>
            <a:r>
              <a:rPr lang="en-US"/>
              <a:t>(</a:t>
            </a:r>
            <a:r>
              <a:rPr lang="en-US" i="1"/>
              <a:t>A</a:t>
            </a:r>
            <a:r>
              <a:rPr lang="en-US"/>
              <a:t> </a:t>
            </a:r>
            <a:r>
              <a:rPr lang="en-US" i="1"/>
              <a:t>B</a:t>
            </a:r>
            <a:r>
              <a:rPr lang="en-US"/>
              <a:t>) </a:t>
            </a:r>
            <a:r>
              <a:rPr lang="en-US" i="1"/>
              <a:t>C</a:t>
            </a:r>
            <a:r>
              <a:rPr lang="en-US"/>
              <a:t> or</a:t>
            </a:r>
          </a:p>
          <a:p>
            <a:pPr lvl="1"/>
            <a:r>
              <a:rPr lang="en-US" i="1"/>
              <a:t>A</a:t>
            </a:r>
            <a:r>
              <a:rPr lang="en-US"/>
              <a:t> (</a:t>
            </a:r>
            <a:r>
              <a:rPr lang="en-US" i="1"/>
              <a:t>B</a:t>
            </a:r>
            <a:r>
              <a:rPr lang="en-US"/>
              <a:t> </a:t>
            </a:r>
            <a:r>
              <a:rPr lang="en-US" i="1"/>
              <a:t>C</a:t>
            </a:r>
            <a:r>
              <a:rPr lang="en-US"/>
              <a:t>)</a:t>
            </a:r>
          </a:p>
          <a:p>
            <a:r>
              <a:rPr lang="en-US"/>
              <a:t>Which order produces the least computation?</a:t>
            </a:r>
          </a:p>
          <a:p>
            <a:r>
              <a:rPr lang="en-US"/>
              <a:t>Multiplying matrix would produce rows</a:t>
            </a:r>
            <a:r>
              <a:rPr lang="en-US" baseline="-25000"/>
              <a:t>1</a:t>
            </a:r>
            <a:r>
              <a:rPr lang="en-US"/>
              <a:t> * cols</a:t>
            </a:r>
            <a:r>
              <a:rPr lang="en-US" baseline="-25000"/>
              <a:t>1</a:t>
            </a:r>
            <a:r>
              <a:rPr lang="en-US"/>
              <a:t> * cols</a:t>
            </a:r>
            <a:r>
              <a:rPr lang="en-US" baseline="-25000"/>
              <a:t>2</a:t>
            </a:r>
            <a:r>
              <a:rPr lang="en-US"/>
              <a:t> operations, so order matter.</a:t>
            </a:r>
          </a:p>
        </p:txBody>
      </p:sp>
      <p:sp>
        <p:nvSpPr>
          <p:cNvPr id="4" name="TextBox 3">
            <a:extLst>
              <a:ext uri="{FF2B5EF4-FFF2-40B4-BE49-F238E27FC236}">
                <a16:creationId xmlns:a16="http://schemas.microsoft.com/office/drawing/2014/main" id="{E3F0792E-BEDD-1A42-958C-5EBEB5626B2B}"/>
              </a:ext>
            </a:extLst>
          </p:cNvPr>
          <p:cNvSpPr txBox="1"/>
          <p:nvPr/>
        </p:nvSpPr>
        <p:spPr>
          <a:xfrm>
            <a:off x="3727057" y="2286000"/>
            <a:ext cx="1689886" cy="707886"/>
          </a:xfrm>
          <a:prstGeom prst="rect">
            <a:avLst/>
          </a:prstGeom>
          <a:noFill/>
        </p:spPr>
        <p:txBody>
          <a:bodyPr wrap="none" rtlCol="0">
            <a:spAutoFit/>
          </a:bodyPr>
          <a:lstStyle/>
          <a:p>
            <a:r>
              <a:rPr lang="en-US" sz="4000" i="1"/>
              <a:t>A</a:t>
            </a:r>
            <a:r>
              <a:rPr lang="en-US" sz="4000"/>
              <a:t> </a:t>
            </a:r>
            <a:r>
              <a:rPr lang="en-US" sz="4000" i="1"/>
              <a:t>B</a:t>
            </a:r>
            <a:r>
              <a:rPr lang="en-US" sz="4000"/>
              <a:t> </a:t>
            </a:r>
            <a:r>
              <a:rPr lang="en-US" sz="4000" i="1"/>
              <a:t>C</a:t>
            </a:r>
            <a:r>
              <a:rPr lang="en-US" sz="4000"/>
              <a:t> </a:t>
            </a:r>
            <a:r>
              <a:rPr lang="en-US" sz="4000" i="1"/>
              <a:t>D</a:t>
            </a:r>
          </a:p>
        </p:txBody>
      </p:sp>
    </p:spTree>
    <p:extLst>
      <p:ext uri="{BB962C8B-B14F-4D97-AF65-F5344CB8AC3E}">
        <p14:creationId xmlns:p14="http://schemas.microsoft.com/office/powerpoint/2010/main" val="1013727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CB8B-415B-0541-A186-41AEF1700818}"/>
              </a:ext>
            </a:extLst>
          </p:cNvPr>
          <p:cNvSpPr>
            <a:spLocks noGrp="1"/>
          </p:cNvSpPr>
          <p:nvPr>
            <p:ph type="title"/>
          </p:nvPr>
        </p:nvSpPr>
        <p:spPr/>
        <p:txBody>
          <a:bodyPr/>
          <a:lstStyle/>
          <a:p>
            <a:r>
              <a:rPr lang="en-US"/>
              <a:t>Dynamic programming (2)</a:t>
            </a:r>
          </a:p>
        </p:txBody>
      </p:sp>
      <p:sp>
        <p:nvSpPr>
          <p:cNvPr id="3" name="Content Placeholder 2">
            <a:extLst>
              <a:ext uri="{FF2B5EF4-FFF2-40B4-BE49-F238E27FC236}">
                <a16:creationId xmlns:a16="http://schemas.microsoft.com/office/drawing/2014/main" id="{E12D0262-AB53-4C41-9585-669DD848A498}"/>
              </a:ext>
            </a:extLst>
          </p:cNvPr>
          <p:cNvSpPr>
            <a:spLocks noGrp="1"/>
          </p:cNvSpPr>
          <p:nvPr>
            <p:ph idx="1"/>
          </p:nvPr>
        </p:nvSpPr>
        <p:spPr>
          <a:xfrm>
            <a:off x="457200" y="1600200"/>
            <a:ext cx="8229600" cy="5029200"/>
          </a:xfrm>
        </p:spPr>
        <p:txBody>
          <a:bodyPr>
            <a:normAutofit fontScale="92500" lnSpcReduction="10000"/>
          </a:bodyPr>
          <a:lstStyle/>
          <a:p>
            <a:r>
              <a:rPr lang="en-US"/>
              <a:t>Multiplying matrix would produce rows</a:t>
            </a:r>
            <a:r>
              <a:rPr lang="en-US" baseline="-25000"/>
              <a:t>1</a:t>
            </a:r>
            <a:r>
              <a:rPr lang="en-US"/>
              <a:t> * cols</a:t>
            </a:r>
            <a:r>
              <a:rPr lang="en-US" baseline="-25000"/>
              <a:t>1</a:t>
            </a:r>
            <a:r>
              <a:rPr lang="en-US"/>
              <a:t> * cols</a:t>
            </a:r>
            <a:r>
              <a:rPr lang="en-US" baseline="-25000"/>
              <a:t>2</a:t>
            </a:r>
            <a:r>
              <a:rPr lang="en-US"/>
              <a:t> operations, so order matter.</a:t>
            </a:r>
          </a:p>
          <a:p>
            <a:r>
              <a:rPr lang="en-US"/>
              <a:t>The “state” is the location of current parentheses</a:t>
            </a:r>
          </a:p>
          <a:p>
            <a:endParaRPr lang="en-US"/>
          </a:p>
          <a:p>
            <a:endParaRPr lang="en-US"/>
          </a:p>
          <a:p>
            <a:r>
              <a:rPr lang="en-US"/>
              <a:t>Our “action” is to decide where to put a new parenthesis in between, and the “reward” is the negative of the number of operations</a:t>
            </a:r>
          </a:p>
          <a:p>
            <a:r>
              <a:rPr lang="en-US"/>
              <a:t>All possible parenthesis locations is exponential, but with DP the solution is quadratic</a:t>
            </a:r>
          </a:p>
        </p:txBody>
      </p:sp>
      <p:sp>
        <p:nvSpPr>
          <p:cNvPr id="5" name="TextBox 4">
            <a:extLst>
              <a:ext uri="{FF2B5EF4-FFF2-40B4-BE49-F238E27FC236}">
                <a16:creationId xmlns:a16="http://schemas.microsoft.com/office/drawing/2014/main" id="{B30DFEF8-5CF2-9747-858D-40B260FCBA8E}"/>
              </a:ext>
            </a:extLst>
          </p:cNvPr>
          <p:cNvSpPr txBox="1"/>
          <p:nvPr/>
        </p:nvSpPr>
        <p:spPr>
          <a:xfrm>
            <a:off x="3657600" y="3075057"/>
            <a:ext cx="1689886" cy="707886"/>
          </a:xfrm>
          <a:prstGeom prst="rect">
            <a:avLst/>
          </a:prstGeom>
          <a:noFill/>
        </p:spPr>
        <p:txBody>
          <a:bodyPr wrap="none" rtlCol="0">
            <a:spAutoFit/>
          </a:bodyPr>
          <a:lstStyle/>
          <a:p>
            <a:r>
              <a:rPr lang="en-US" sz="4000" i="1"/>
              <a:t>A</a:t>
            </a:r>
            <a:r>
              <a:rPr lang="en-US" sz="4000"/>
              <a:t> </a:t>
            </a:r>
            <a:r>
              <a:rPr lang="en-US" sz="4000" i="1"/>
              <a:t>B</a:t>
            </a:r>
            <a:r>
              <a:rPr lang="en-US" sz="4000"/>
              <a:t> </a:t>
            </a:r>
            <a:r>
              <a:rPr lang="en-US" sz="4000" i="1"/>
              <a:t>C</a:t>
            </a:r>
            <a:r>
              <a:rPr lang="en-US" sz="4000"/>
              <a:t> </a:t>
            </a:r>
            <a:r>
              <a:rPr lang="en-US" sz="4000" i="1"/>
              <a:t>D</a:t>
            </a:r>
            <a:endParaRPr lang="en-US" sz="4000"/>
          </a:p>
        </p:txBody>
      </p:sp>
    </p:spTree>
    <p:extLst>
      <p:ext uri="{BB962C8B-B14F-4D97-AF65-F5344CB8AC3E}">
        <p14:creationId xmlns:p14="http://schemas.microsoft.com/office/powerpoint/2010/main" val="261655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fontScale="90000"/>
          </a:bodyPr>
          <a:lstStyle/>
          <a:p>
            <a:r>
              <a:rPr lang="en-US" dirty="0"/>
              <a:t>How does Reinforcement Leaning Work ? </a:t>
            </a:r>
          </a:p>
        </p:txBody>
      </p:sp>
      <p:sp>
        <p:nvSpPr>
          <p:cNvPr id="5" name="TextBox 4">
            <a:extLst>
              <a:ext uri="{FF2B5EF4-FFF2-40B4-BE49-F238E27FC236}">
                <a16:creationId xmlns:a16="http://schemas.microsoft.com/office/drawing/2014/main" id="{8E9F95AB-2C4B-455E-85BE-F1B660BEB990}"/>
              </a:ext>
            </a:extLst>
          </p:cNvPr>
          <p:cNvSpPr txBox="1"/>
          <p:nvPr/>
        </p:nvSpPr>
        <p:spPr>
          <a:xfrm>
            <a:off x="152400" y="1524000"/>
            <a:ext cx="4038600" cy="2308324"/>
          </a:xfrm>
          <a:prstGeom prst="rect">
            <a:avLst/>
          </a:prstGeom>
          <a:noFill/>
        </p:spPr>
        <p:txBody>
          <a:bodyPr wrap="square">
            <a:spAutoFit/>
          </a:bodyPr>
          <a:lstStyle/>
          <a:p>
            <a:pPr>
              <a:lnSpc>
                <a:spcPct val="90000"/>
              </a:lnSpc>
              <a:spcBef>
                <a:spcPct val="20000"/>
              </a:spcBef>
            </a:pPr>
            <a:r>
              <a:rPr lang="en-US" sz="3200" b="0" i="0" dirty="0">
                <a:solidFill>
                  <a:srgbClr val="292929"/>
                </a:solidFill>
                <a:effectLst/>
                <a:latin typeface="Calibri" panose="020F0502020204030204" pitchFamily="34" charset="0"/>
                <a:cs typeface="Calibri" panose="020F0502020204030204" pitchFamily="34" charset="0"/>
              </a:rPr>
              <a:t>The goal in unsupervised learning is to find similarities and differences between data points</a:t>
            </a:r>
            <a:endParaRPr lang="en-US" sz="30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422F589-0C3E-4069-B9A6-98386C7FE9F9}"/>
              </a:ext>
            </a:extLst>
          </p:cNvPr>
          <p:cNvSpPr txBox="1"/>
          <p:nvPr/>
        </p:nvSpPr>
        <p:spPr>
          <a:xfrm>
            <a:off x="304800" y="6400800"/>
            <a:ext cx="7620000" cy="246221"/>
          </a:xfrm>
          <a:prstGeom prst="rect">
            <a:avLst/>
          </a:prstGeom>
          <a:noFill/>
        </p:spPr>
        <p:txBody>
          <a:bodyPr wrap="square">
            <a:spAutoFit/>
          </a:bodyPr>
          <a:lstStyle/>
          <a:p>
            <a:r>
              <a:rPr lang="en-US" sz="1000" dirty="0"/>
              <a:t>https://towardsdatascience.com/reinforcement-learning-101-e24b50e1d292</a:t>
            </a:r>
          </a:p>
        </p:txBody>
      </p:sp>
      <p:pic>
        <p:nvPicPr>
          <p:cNvPr id="3" name="Picture 2">
            <a:extLst>
              <a:ext uri="{FF2B5EF4-FFF2-40B4-BE49-F238E27FC236}">
                <a16:creationId xmlns:a16="http://schemas.microsoft.com/office/drawing/2014/main" id="{42229E40-1F29-46D3-8DD8-3A25274716CF}"/>
              </a:ext>
            </a:extLst>
          </p:cNvPr>
          <p:cNvPicPr>
            <a:picLocks noChangeAspect="1"/>
          </p:cNvPicPr>
          <p:nvPr/>
        </p:nvPicPr>
        <p:blipFill>
          <a:blip r:embed="rId2"/>
          <a:stretch>
            <a:fillRect/>
          </a:stretch>
        </p:blipFill>
        <p:spPr>
          <a:xfrm>
            <a:off x="3948625" y="1600200"/>
            <a:ext cx="5162550" cy="1989970"/>
          </a:xfrm>
          <a:prstGeom prst="rect">
            <a:avLst/>
          </a:prstGeom>
        </p:spPr>
      </p:pic>
      <p:sp>
        <p:nvSpPr>
          <p:cNvPr id="9" name="TextBox 8">
            <a:extLst>
              <a:ext uri="{FF2B5EF4-FFF2-40B4-BE49-F238E27FC236}">
                <a16:creationId xmlns:a16="http://schemas.microsoft.com/office/drawing/2014/main" id="{E101E296-520B-440B-B89F-9A4EF1506E8D}"/>
              </a:ext>
            </a:extLst>
          </p:cNvPr>
          <p:cNvSpPr txBox="1"/>
          <p:nvPr/>
        </p:nvSpPr>
        <p:spPr>
          <a:xfrm>
            <a:off x="228600" y="4267200"/>
            <a:ext cx="8610600" cy="1421928"/>
          </a:xfrm>
          <a:prstGeom prst="rect">
            <a:avLst/>
          </a:prstGeom>
          <a:noFill/>
        </p:spPr>
        <p:txBody>
          <a:bodyPr wrap="square">
            <a:spAutoFit/>
          </a:bodyPr>
          <a:lstStyle/>
          <a:p>
            <a:pPr>
              <a:lnSpc>
                <a:spcPct val="90000"/>
              </a:lnSpc>
              <a:spcBef>
                <a:spcPct val="20000"/>
              </a:spcBef>
            </a:pPr>
            <a:r>
              <a:rPr lang="en-US" sz="3200" dirty="0">
                <a:solidFill>
                  <a:srgbClr val="292929"/>
                </a:solidFill>
                <a:latin typeface="Calibri" panose="020F0502020204030204" pitchFamily="34" charset="0"/>
                <a:cs typeface="Calibri" panose="020F0502020204030204" pitchFamily="34" charset="0"/>
              </a:rPr>
              <a:t>The goal of reinforcement learning is to find a suitable action model that would maximize the total cumulative reward of the agent. </a:t>
            </a:r>
          </a:p>
        </p:txBody>
      </p:sp>
      <p:sp>
        <p:nvSpPr>
          <p:cNvPr id="10" name="TextBox 9">
            <a:extLst>
              <a:ext uri="{FF2B5EF4-FFF2-40B4-BE49-F238E27FC236}">
                <a16:creationId xmlns:a16="http://schemas.microsoft.com/office/drawing/2014/main" id="{612EE485-077A-6D43-8B95-C46F425422F8}"/>
              </a:ext>
            </a:extLst>
          </p:cNvPr>
          <p:cNvSpPr txBox="1"/>
          <p:nvPr/>
        </p:nvSpPr>
        <p:spPr>
          <a:xfrm>
            <a:off x="261258" y="5877969"/>
            <a:ext cx="8577941" cy="369332"/>
          </a:xfrm>
          <a:prstGeom prst="rect">
            <a:avLst/>
          </a:prstGeom>
          <a:noFill/>
        </p:spPr>
        <p:txBody>
          <a:bodyPr wrap="square">
            <a:spAutoFit/>
          </a:bodyPr>
          <a:lstStyle/>
          <a:p>
            <a:r>
              <a:rPr lang="en-US"/>
              <a:t>https://cs.stanford.edu/people/karpathy/convnetjs/demo/rldemo.html</a:t>
            </a:r>
          </a:p>
        </p:txBody>
      </p:sp>
    </p:spTree>
    <p:extLst>
      <p:ext uri="{BB962C8B-B14F-4D97-AF65-F5344CB8AC3E}">
        <p14:creationId xmlns:p14="http://schemas.microsoft.com/office/powerpoint/2010/main" val="1849411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CB8B-415B-0541-A186-41AEF1700818}"/>
              </a:ext>
            </a:extLst>
          </p:cNvPr>
          <p:cNvSpPr>
            <a:spLocks noGrp="1"/>
          </p:cNvSpPr>
          <p:nvPr>
            <p:ph type="title"/>
          </p:nvPr>
        </p:nvSpPr>
        <p:spPr/>
        <p:txBody>
          <a:bodyPr/>
          <a:lstStyle/>
          <a:p>
            <a:r>
              <a:rPr lang="en-US"/>
              <a:t>Dynamic programming (2)</a:t>
            </a:r>
          </a:p>
        </p:txBody>
      </p:sp>
      <p:sp>
        <p:nvSpPr>
          <p:cNvPr id="3" name="Content Placeholder 2">
            <a:extLst>
              <a:ext uri="{FF2B5EF4-FFF2-40B4-BE49-F238E27FC236}">
                <a16:creationId xmlns:a16="http://schemas.microsoft.com/office/drawing/2014/main" id="{E12D0262-AB53-4C41-9585-669DD848A498}"/>
              </a:ext>
            </a:extLst>
          </p:cNvPr>
          <p:cNvSpPr>
            <a:spLocks noGrp="1"/>
          </p:cNvSpPr>
          <p:nvPr>
            <p:ph idx="1"/>
          </p:nvPr>
        </p:nvSpPr>
        <p:spPr>
          <a:xfrm>
            <a:off x="457200" y="1600200"/>
            <a:ext cx="8229600" cy="5029200"/>
          </a:xfrm>
        </p:spPr>
        <p:txBody>
          <a:bodyPr>
            <a:normAutofit lnSpcReduction="10000"/>
          </a:bodyPr>
          <a:lstStyle/>
          <a:p>
            <a:r>
              <a:rPr lang="en-US"/>
              <a:t>We start from the “end”</a:t>
            </a:r>
          </a:p>
          <a:p>
            <a:endParaRPr lang="en-US"/>
          </a:p>
          <a:p>
            <a:r>
              <a:rPr lang="en-US"/>
              <a:t>We cannot really do any action in these states and there is no multiplication, therefore the reward is zero</a:t>
            </a:r>
          </a:p>
          <a:p>
            <a:endParaRPr lang="en-US"/>
          </a:p>
          <a:p>
            <a:endParaRPr lang="en-US"/>
          </a:p>
          <a:p>
            <a:r>
              <a:rPr lang="en-US"/>
              <a:t>The only action is to put a parenthesis in the middle and the cost is simply rows</a:t>
            </a:r>
            <a:r>
              <a:rPr lang="en-US" baseline="-25000"/>
              <a:t>1</a:t>
            </a:r>
            <a:r>
              <a:rPr lang="en-US"/>
              <a:t> * cols</a:t>
            </a:r>
            <a:r>
              <a:rPr lang="en-US" baseline="-25000"/>
              <a:t>1</a:t>
            </a:r>
            <a:r>
              <a:rPr lang="en-US"/>
              <a:t> * cols</a:t>
            </a:r>
            <a:r>
              <a:rPr lang="en-US" baseline="-25000"/>
              <a:t>2</a:t>
            </a:r>
            <a:r>
              <a:rPr lang="en-US"/>
              <a:t> plus the cost of the subproblems</a:t>
            </a:r>
          </a:p>
        </p:txBody>
      </p:sp>
      <p:sp>
        <p:nvSpPr>
          <p:cNvPr id="5" name="TextBox 4">
            <a:extLst>
              <a:ext uri="{FF2B5EF4-FFF2-40B4-BE49-F238E27FC236}">
                <a16:creationId xmlns:a16="http://schemas.microsoft.com/office/drawing/2014/main" id="{B30DFEF8-5CF2-9747-858D-40B260FCBA8E}"/>
              </a:ext>
            </a:extLst>
          </p:cNvPr>
          <p:cNvSpPr txBox="1"/>
          <p:nvPr/>
        </p:nvSpPr>
        <p:spPr>
          <a:xfrm>
            <a:off x="1295400" y="4295493"/>
            <a:ext cx="1186543" cy="707886"/>
          </a:xfrm>
          <a:prstGeom prst="rect">
            <a:avLst/>
          </a:prstGeom>
          <a:noFill/>
        </p:spPr>
        <p:txBody>
          <a:bodyPr wrap="none" rtlCol="0">
            <a:spAutoFit/>
          </a:bodyPr>
          <a:lstStyle/>
          <a:p>
            <a:r>
              <a:rPr lang="en-US" sz="4000"/>
              <a:t>(</a:t>
            </a:r>
            <a:r>
              <a:rPr lang="en-US" sz="4000" i="1"/>
              <a:t>A B</a:t>
            </a:r>
            <a:r>
              <a:rPr lang="en-US" sz="4000"/>
              <a:t>)</a:t>
            </a:r>
          </a:p>
        </p:txBody>
      </p:sp>
      <p:sp>
        <p:nvSpPr>
          <p:cNvPr id="7" name="TextBox 6">
            <a:extLst>
              <a:ext uri="{FF2B5EF4-FFF2-40B4-BE49-F238E27FC236}">
                <a16:creationId xmlns:a16="http://schemas.microsoft.com/office/drawing/2014/main" id="{C86B12EF-352E-234B-9A05-4CAFAE9940D2}"/>
              </a:ext>
            </a:extLst>
          </p:cNvPr>
          <p:cNvSpPr txBox="1"/>
          <p:nvPr/>
        </p:nvSpPr>
        <p:spPr>
          <a:xfrm>
            <a:off x="3332829" y="2133600"/>
            <a:ext cx="792205" cy="707886"/>
          </a:xfrm>
          <a:prstGeom prst="rect">
            <a:avLst/>
          </a:prstGeom>
          <a:noFill/>
        </p:spPr>
        <p:txBody>
          <a:bodyPr wrap="none" rtlCol="0">
            <a:spAutoFit/>
          </a:bodyPr>
          <a:lstStyle/>
          <a:p>
            <a:r>
              <a:rPr lang="en-US" sz="4000"/>
              <a:t>(</a:t>
            </a:r>
            <a:r>
              <a:rPr lang="en-US" sz="4000" i="1"/>
              <a:t>C</a:t>
            </a:r>
            <a:r>
              <a:rPr lang="en-US" sz="4000"/>
              <a:t>)</a:t>
            </a:r>
          </a:p>
        </p:txBody>
      </p:sp>
      <p:sp>
        <p:nvSpPr>
          <p:cNvPr id="8" name="TextBox 7">
            <a:extLst>
              <a:ext uri="{FF2B5EF4-FFF2-40B4-BE49-F238E27FC236}">
                <a16:creationId xmlns:a16="http://schemas.microsoft.com/office/drawing/2014/main" id="{4ED7932E-F2D7-DB48-8558-52680EAF5003}"/>
              </a:ext>
            </a:extLst>
          </p:cNvPr>
          <p:cNvSpPr txBox="1"/>
          <p:nvPr/>
        </p:nvSpPr>
        <p:spPr>
          <a:xfrm>
            <a:off x="4203402" y="2133600"/>
            <a:ext cx="811441" cy="707886"/>
          </a:xfrm>
          <a:prstGeom prst="rect">
            <a:avLst/>
          </a:prstGeom>
          <a:noFill/>
        </p:spPr>
        <p:txBody>
          <a:bodyPr wrap="none" rtlCol="0">
            <a:spAutoFit/>
          </a:bodyPr>
          <a:lstStyle/>
          <a:p>
            <a:r>
              <a:rPr lang="en-US" sz="4000"/>
              <a:t>(</a:t>
            </a:r>
            <a:r>
              <a:rPr lang="en-US" sz="4000" i="1"/>
              <a:t>D</a:t>
            </a:r>
            <a:r>
              <a:rPr lang="en-US" sz="4000"/>
              <a:t>)</a:t>
            </a:r>
          </a:p>
        </p:txBody>
      </p:sp>
      <p:sp>
        <p:nvSpPr>
          <p:cNvPr id="9" name="TextBox 8">
            <a:extLst>
              <a:ext uri="{FF2B5EF4-FFF2-40B4-BE49-F238E27FC236}">
                <a16:creationId xmlns:a16="http://schemas.microsoft.com/office/drawing/2014/main" id="{69D802B9-CF54-DE46-8CC2-070C6E075B3D}"/>
              </a:ext>
            </a:extLst>
          </p:cNvPr>
          <p:cNvSpPr txBox="1"/>
          <p:nvPr/>
        </p:nvSpPr>
        <p:spPr>
          <a:xfrm>
            <a:off x="2605726" y="4295493"/>
            <a:ext cx="1157689" cy="707886"/>
          </a:xfrm>
          <a:prstGeom prst="rect">
            <a:avLst/>
          </a:prstGeom>
          <a:noFill/>
        </p:spPr>
        <p:txBody>
          <a:bodyPr wrap="none" rtlCol="0">
            <a:spAutoFit/>
          </a:bodyPr>
          <a:lstStyle/>
          <a:p>
            <a:r>
              <a:rPr lang="en-US" sz="4000"/>
              <a:t>(</a:t>
            </a:r>
            <a:r>
              <a:rPr lang="en-US" sz="4000" i="1"/>
              <a:t>B C</a:t>
            </a:r>
            <a:r>
              <a:rPr lang="en-US" sz="4000"/>
              <a:t>)</a:t>
            </a:r>
          </a:p>
        </p:txBody>
      </p:sp>
      <p:sp>
        <p:nvSpPr>
          <p:cNvPr id="10" name="TextBox 9">
            <a:extLst>
              <a:ext uri="{FF2B5EF4-FFF2-40B4-BE49-F238E27FC236}">
                <a16:creationId xmlns:a16="http://schemas.microsoft.com/office/drawing/2014/main" id="{55EAE326-587F-E249-AAA7-EB4F82761B32}"/>
              </a:ext>
            </a:extLst>
          </p:cNvPr>
          <p:cNvSpPr txBox="1"/>
          <p:nvPr/>
        </p:nvSpPr>
        <p:spPr>
          <a:xfrm>
            <a:off x="3765223" y="4295493"/>
            <a:ext cx="1194558" cy="707886"/>
          </a:xfrm>
          <a:prstGeom prst="rect">
            <a:avLst/>
          </a:prstGeom>
          <a:noFill/>
        </p:spPr>
        <p:txBody>
          <a:bodyPr wrap="none" rtlCol="0">
            <a:spAutoFit/>
          </a:bodyPr>
          <a:lstStyle/>
          <a:p>
            <a:r>
              <a:rPr lang="en-US" sz="4000"/>
              <a:t>(</a:t>
            </a:r>
            <a:r>
              <a:rPr lang="en-US" sz="4000" i="1"/>
              <a:t>C D</a:t>
            </a:r>
            <a:r>
              <a:rPr lang="en-US" sz="4000"/>
              <a:t>)</a:t>
            </a:r>
          </a:p>
        </p:txBody>
      </p:sp>
      <p:sp>
        <p:nvSpPr>
          <p:cNvPr id="14" name="TextBox 13">
            <a:extLst>
              <a:ext uri="{FF2B5EF4-FFF2-40B4-BE49-F238E27FC236}">
                <a16:creationId xmlns:a16="http://schemas.microsoft.com/office/drawing/2014/main" id="{C537C970-4C3E-3840-B3DB-86B9A1CF6722}"/>
              </a:ext>
            </a:extLst>
          </p:cNvPr>
          <p:cNvSpPr txBox="1"/>
          <p:nvPr/>
        </p:nvSpPr>
        <p:spPr>
          <a:xfrm>
            <a:off x="1372053" y="2133600"/>
            <a:ext cx="792205" cy="707886"/>
          </a:xfrm>
          <a:prstGeom prst="rect">
            <a:avLst/>
          </a:prstGeom>
          <a:noFill/>
        </p:spPr>
        <p:txBody>
          <a:bodyPr wrap="none" rtlCol="0">
            <a:spAutoFit/>
          </a:bodyPr>
          <a:lstStyle/>
          <a:p>
            <a:r>
              <a:rPr lang="en-US" sz="4000"/>
              <a:t>(</a:t>
            </a:r>
            <a:r>
              <a:rPr lang="en-US" sz="4000" i="1"/>
              <a:t>A</a:t>
            </a:r>
            <a:r>
              <a:rPr lang="en-US" sz="4000"/>
              <a:t>)</a:t>
            </a:r>
          </a:p>
        </p:txBody>
      </p:sp>
      <p:sp>
        <p:nvSpPr>
          <p:cNvPr id="15" name="TextBox 14">
            <a:extLst>
              <a:ext uri="{FF2B5EF4-FFF2-40B4-BE49-F238E27FC236}">
                <a16:creationId xmlns:a16="http://schemas.microsoft.com/office/drawing/2014/main" id="{9AFB9D4B-2C5B-244C-87E6-134FE291C427}"/>
              </a:ext>
            </a:extLst>
          </p:cNvPr>
          <p:cNvSpPr txBox="1"/>
          <p:nvPr/>
        </p:nvSpPr>
        <p:spPr>
          <a:xfrm>
            <a:off x="2362200" y="2133600"/>
            <a:ext cx="774571" cy="707886"/>
          </a:xfrm>
          <a:prstGeom prst="rect">
            <a:avLst/>
          </a:prstGeom>
          <a:noFill/>
        </p:spPr>
        <p:txBody>
          <a:bodyPr wrap="none" rtlCol="0">
            <a:spAutoFit/>
          </a:bodyPr>
          <a:lstStyle/>
          <a:p>
            <a:r>
              <a:rPr lang="en-US" sz="4000"/>
              <a:t>(</a:t>
            </a:r>
            <a:r>
              <a:rPr lang="en-US" sz="4000" i="1"/>
              <a:t>B</a:t>
            </a:r>
            <a:r>
              <a:rPr lang="en-US" sz="4000"/>
              <a:t>)</a:t>
            </a:r>
          </a:p>
        </p:txBody>
      </p:sp>
      <p:sp>
        <p:nvSpPr>
          <p:cNvPr id="16" name="TextBox 15">
            <a:extLst>
              <a:ext uri="{FF2B5EF4-FFF2-40B4-BE49-F238E27FC236}">
                <a16:creationId xmlns:a16="http://schemas.microsoft.com/office/drawing/2014/main" id="{3AF47FD6-4C20-5D4C-92C0-C98F5AEBE22C}"/>
              </a:ext>
            </a:extLst>
          </p:cNvPr>
          <p:cNvSpPr txBox="1"/>
          <p:nvPr/>
        </p:nvSpPr>
        <p:spPr>
          <a:xfrm>
            <a:off x="2064469" y="2300140"/>
            <a:ext cx="386644" cy="369332"/>
          </a:xfrm>
          <a:prstGeom prst="rect">
            <a:avLst/>
          </a:prstGeom>
          <a:noFill/>
        </p:spPr>
        <p:txBody>
          <a:bodyPr wrap="none" rtlCol="0">
            <a:spAutoFit/>
          </a:bodyPr>
          <a:lstStyle/>
          <a:p>
            <a:r>
              <a:rPr lang="en-US"/>
              <a:t>or</a:t>
            </a:r>
          </a:p>
        </p:txBody>
      </p:sp>
      <p:sp>
        <p:nvSpPr>
          <p:cNvPr id="17" name="TextBox 16">
            <a:extLst>
              <a:ext uri="{FF2B5EF4-FFF2-40B4-BE49-F238E27FC236}">
                <a16:creationId xmlns:a16="http://schemas.microsoft.com/office/drawing/2014/main" id="{F9BAB0AD-2E93-D541-B834-ECE47138BF9C}"/>
              </a:ext>
            </a:extLst>
          </p:cNvPr>
          <p:cNvSpPr txBox="1"/>
          <p:nvPr/>
        </p:nvSpPr>
        <p:spPr>
          <a:xfrm>
            <a:off x="3054284" y="2300140"/>
            <a:ext cx="386644" cy="369332"/>
          </a:xfrm>
          <a:prstGeom prst="rect">
            <a:avLst/>
          </a:prstGeom>
          <a:noFill/>
        </p:spPr>
        <p:txBody>
          <a:bodyPr wrap="none" rtlCol="0">
            <a:spAutoFit/>
          </a:bodyPr>
          <a:lstStyle/>
          <a:p>
            <a:r>
              <a:rPr lang="en-US"/>
              <a:t>or</a:t>
            </a:r>
          </a:p>
        </p:txBody>
      </p:sp>
      <p:sp>
        <p:nvSpPr>
          <p:cNvPr id="18" name="TextBox 17">
            <a:extLst>
              <a:ext uri="{FF2B5EF4-FFF2-40B4-BE49-F238E27FC236}">
                <a16:creationId xmlns:a16="http://schemas.microsoft.com/office/drawing/2014/main" id="{CB26B3EA-68E6-6E4F-B7CE-473241DA1078}"/>
              </a:ext>
            </a:extLst>
          </p:cNvPr>
          <p:cNvSpPr txBox="1"/>
          <p:nvPr/>
        </p:nvSpPr>
        <p:spPr>
          <a:xfrm>
            <a:off x="3962400" y="2300140"/>
            <a:ext cx="386644" cy="369332"/>
          </a:xfrm>
          <a:prstGeom prst="rect">
            <a:avLst/>
          </a:prstGeom>
          <a:noFill/>
        </p:spPr>
        <p:txBody>
          <a:bodyPr wrap="none" rtlCol="0">
            <a:spAutoFit/>
          </a:bodyPr>
          <a:lstStyle/>
          <a:p>
            <a:r>
              <a:rPr lang="en-US"/>
              <a:t>or</a:t>
            </a:r>
          </a:p>
        </p:txBody>
      </p:sp>
      <p:sp>
        <p:nvSpPr>
          <p:cNvPr id="19" name="TextBox 18">
            <a:extLst>
              <a:ext uri="{FF2B5EF4-FFF2-40B4-BE49-F238E27FC236}">
                <a16:creationId xmlns:a16="http://schemas.microsoft.com/office/drawing/2014/main" id="{1B594767-6979-CD47-9E06-4A8863EE4D8B}"/>
              </a:ext>
            </a:extLst>
          </p:cNvPr>
          <p:cNvSpPr txBox="1"/>
          <p:nvPr/>
        </p:nvSpPr>
        <p:spPr>
          <a:xfrm>
            <a:off x="2328420" y="4462909"/>
            <a:ext cx="386644" cy="369332"/>
          </a:xfrm>
          <a:prstGeom prst="rect">
            <a:avLst/>
          </a:prstGeom>
          <a:noFill/>
        </p:spPr>
        <p:txBody>
          <a:bodyPr wrap="none" rtlCol="0">
            <a:spAutoFit/>
          </a:bodyPr>
          <a:lstStyle/>
          <a:p>
            <a:r>
              <a:rPr lang="en-US"/>
              <a:t>or</a:t>
            </a:r>
          </a:p>
        </p:txBody>
      </p:sp>
      <p:sp>
        <p:nvSpPr>
          <p:cNvPr id="20" name="TextBox 19">
            <a:extLst>
              <a:ext uri="{FF2B5EF4-FFF2-40B4-BE49-F238E27FC236}">
                <a16:creationId xmlns:a16="http://schemas.microsoft.com/office/drawing/2014/main" id="{5F5AED34-BBBE-D74B-A2C7-FC9D3CF6237B}"/>
              </a:ext>
            </a:extLst>
          </p:cNvPr>
          <p:cNvSpPr txBox="1"/>
          <p:nvPr/>
        </p:nvSpPr>
        <p:spPr>
          <a:xfrm>
            <a:off x="3572758" y="4462909"/>
            <a:ext cx="386644" cy="369332"/>
          </a:xfrm>
          <a:prstGeom prst="rect">
            <a:avLst/>
          </a:prstGeom>
          <a:noFill/>
        </p:spPr>
        <p:txBody>
          <a:bodyPr wrap="none" rtlCol="0">
            <a:spAutoFit/>
          </a:bodyPr>
          <a:lstStyle/>
          <a:p>
            <a:r>
              <a:rPr lang="en-US"/>
              <a:t>or</a:t>
            </a:r>
          </a:p>
        </p:txBody>
      </p:sp>
    </p:spTree>
    <p:extLst>
      <p:ext uri="{BB962C8B-B14F-4D97-AF65-F5344CB8AC3E}">
        <p14:creationId xmlns:p14="http://schemas.microsoft.com/office/powerpoint/2010/main" val="3276048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CB8B-415B-0541-A186-41AEF1700818}"/>
              </a:ext>
            </a:extLst>
          </p:cNvPr>
          <p:cNvSpPr>
            <a:spLocks noGrp="1"/>
          </p:cNvSpPr>
          <p:nvPr>
            <p:ph type="title"/>
          </p:nvPr>
        </p:nvSpPr>
        <p:spPr/>
        <p:txBody>
          <a:bodyPr/>
          <a:lstStyle/>
          <a:p>
            <a:r>
              <a:rPr lang="en-US"/>
              <a:t>Dynamic programming (2)</a:t>
            </a:r>
          </a:p>
        </p:txBody>
      </p:sp>
      <p:sp>
        <p:nvSpPr>
          <p:cNvPr id="3" name="Content Placeholder 2">
            <a:extLst>
              <a:ext uri="{FF2B5EF4-FFF2-40B4-BE49-F238E27FC236}">
                <a16:creationId xmlns:a16="http://schemas.microsoft.com/office/drawing/2014/main" id="{E12D0262-AB53-4C41-9585-669DD848A498}"/>
              </a:ext>
            </a:extLst>
          </p:cNvPr>
          <p:cNvSpPr>
            <a:spLocks noGrp="1"/>
          </p:cNvSpPr>
          <p:nvPr>
            <p:ph idx="1"/>
          </p:nvPr>
        </p:nvSpPr>
        <p:spPr>
          <a:xfrm>
            <a:off x="457200" y="1600200"/>
            <a:ext cx="8229600" cy="5029200"/>
          </a:xfrm>
        </p:spPr>
        <p:txBody>
          <a:bodyPr>
            <a:normAutofit lnSpcReduction="10000"/>
          </a:bodyPr>
          <a:lstStyle/>
          <a:p>
            <a:r>
              <a:rPr lang="en-US"/>
              <a:t>Now it the fun part!</a:t>
            </a:r>
          </a:p>
          <a:p>
            <a:endParaRPr lang="en-US"/>
          </a:p>
          <a:p>
            <a:r>
              <a:rPr lang="en-US"/>
              <a:t>We already have the optimal costs of these parenthesizations!</a:t>
            </a:r>
          </a:p>
          <a:p>
            <a:endParaRPr lang="en-US"/>
          </a:p>
          <a:p>
            <a:endParaRPr lang="en-US"/>
          </a:p>
          <a:p>
            <a:r>
              <a:rPr lang="en-US"/>
              <a:t>The only action is to put a parenthesis in the middle and the cost is simply rows</a:t>
            </a:r>
            <a:r>
              <a:rPr lang="en-US" baseline="-25000"/>
              <a:t>1</a:t>
            </a:r>
            <a:r>
              <a:rPr lang="en-US"/>
              <a:t> * cols</a:t>
            </a:r>
            <a:r>
              <a:rPr lang="en-US" baseline="-25000"/>
              <a:t>1</a:t>
            </a:r>
            <a:r>
              <a:rPr lang="en-US"/>
              <a:t> * cols</a:t>
            </a:r>
            <a:r>
              <a:rPr lang="en-US" baseline="-25000"/>
              <a:t>2</a:t>
            </a:r>
            <a:r>
              <a:rPr lang="en-US"/>
              <a:t> plus optimal reward of the subproblems,  which we already have!</a:t>
            </a:r>
          </a:p>
        </p:txBody>
      </p:sp>
      <p:sp>
        <p:nvSpPr>
          <p:cNvPr id="5" name="TextBox 4">
            <a:extLst>
              <a:ext uri="{FF2B5EF4-FFF2-40B4-BE49-F238E27FC236}">
                <a16:creationId xmlns:a16="http://schemas.microsoft.com/office/drawing/2014/main" id="{B30DFEF8-5CF2-9747-858D-40B260FCBA8E}"/>
              </a:ext>
            </a:extLst>
          </p:cNvPr>
          <p:cNvSpPr txBox="1"/>
          <p:nvPr/>
        </p:nvSpPr>
        <p:spPr>
          <a:xfrm>
            <a:off x="1295400" y="2057400"/>
            <a:ext cx="1186543" cy="707886"/>
          </a:xfrm>
          <a:prstGeom prst="rect">
            <a:avLst/>
          </a:prstGeom>
          <a:noFill/>
        </p:spPr>
        <p:txBody>
          <a:bodyPr wrap="none" rtlCol="0">
            <a:spAutoFit/>
          </a:bodyPr>
          <a:lstStyle/>
          <a:p>
            <a:r>
              <a:rPr lang="en-US" sz="4000"/>
              <a:t>(</a:t>
            </a:r>
            <a:r>
              <a:rPr lang="en-US" sz="4000" i="1"/>
              <a:t>A B</a:t>
            </a:r>
            <a:r>
              <a:rPr lang="en-US" sz="4000"/>
              <a:t>)</a:t>
            </a:r>
          </a:p>
        </p:txBody>
      </p:sp>
      <p:sp>
        <p:nvSpPr>
          <p:cNvPr id="9" name="TextBox 8">
            <a:extLst>
              <a:ext uri="{FF2B5EF4-FFF2-40B4-BE49-F238E27FC236}">
                <a16:creationId xmlns:a16="http://schemas.microsoft.com/office/drawing/2014/main" id="{69D802B9-CF54-DE46-8CC2-070C6E075B3D}"/>
              </a:ext>
            </a:extLst>
          </p:cNvPr>
          <p:cNvSpPr txBox="1"/>
          <p:nvPr/>
        </p:nvSpPr>
        <p:spPr>
          <a:xfrm>
            <a:off x="2605726" y="2057400"/>
            <a:ext cx="1157689" cy="707886"/>
          </a:xfrm>
          <a:prstGeom prst="rect">
            <a:avLst/>
          </a:prstGeom>
          <a:noFill/>
        </p:spPr>
        <p:txBody>
          <a:bodyPr wrap="none" rtlCol="0">
            <a:spAutoFit/>
          </a:bodyPr>
          <a:lstStyle/>
          <a:p>
            <a:r>
              <a:rPr lang="en-US" sz="4000"/>
              <a:t>(</a:t>
            </a:r>
            <a:r>
              <a:rPr lang="en-US" sz="4000" i="1"/>
              <a:t>B C</a:t>
            </a:r>
            <a:r>
              <a:rPr lang="en-US" sz="4000"/>
              <a:t>)</a:t>
            </a:r>
          </a:p>
        </p:txBody>
      </p:sp>
      <p:sp>
        <p:nvSpPr>
          <p:cNvPr id="10" name="TextBox 9">
            <a:extLst>
              <a:ext uri="{FF2B5EF4-FFF2-40B4-BE49-F238E27FC236}">
                <a16:creationId xmlns:a16="http://schemas.microsoft.com/office/drawing/2014/main" id="{55EAE326-587F-E249-AAA7-EB4F82761B32}"/>
              </a:ext>
            </a:extLst>
          </p:cNvPr>
          <p:cNvSpPr txBox="1"/>
          <p:nvPr/>
        </p:nvSpPr>
        <p:spPr>
          <a:xfrm>
            <a:off x="3765223" y="2057400"/>
            <a:ext cx="1194558" cy="707886"/>
          </a:xfrm>
          <a:prstGeom prst="rect">
            <a:avLst/>
          </a:prstGeom>
          <a:noFill/>
        </p:spPr>
        <p:txBody>
          <a:bodyPr wrap="none" rtlCol="0">
            <a:spAutoFit/>
          </a:bodyPr>
          <a:lstStyle/>
          <a:p>
            <a:r>
              <a:rPr lang="en-US" sz="4000"/>
              <a:t>(</a:t>
            </a:r>
            <a:r>
              <a:rPr lang="en-US" sz="4000" i="1"/>
              <a:t>C D</a:t>
            </a:r>
            <a:r>
              <a:rPr lang="en-US" sz="4000"/>
              <a:t>)</a:t>
            </a:r>
          </a:p>
        </p:txBody>
      </p:sp>
      <p:sp>
        <p:nvSpPr>
          <p:cNvPr id="19" name="TextBox 18">
            <a:extLst>
              <a:ext uri="{FF2B5EF4-FFF2-40B4-BE49-F238E27FC236}">
                <a16:creationId xmlns:a16="http://schemas.microsoft.com/office/drawing/2014/main" id="{1B594767-6979-CD47-9E06-4A8863EE4D8B}"/>
              </a:ext>
            </a:extLst>
          </p:cNvPr>
          <p:cNvSpPr txBox="1"/>
          <p:nvPr/>
        </p:nvSpPr>
        <p:spPr>
          <a:xfrm>
            <a:off x="2328420" y="2224816"/>
            <a:ext cx="386644" cy="369332"/>
          </a:xfrm>
          <a:prstGeom prst="rect">
            <a:avLst/>
          </a:prstGeom>
          <a:noFill/>
        </p:spPr>
        <p:txBody>
          <a:bodyPr wrap="none" rtlCol="0">
            <a:spAutoFit/>
          </a:bodyPr>
          <a:lstStyle/>
          <a:p>
            <a:r>
              <a:rPr lang="en-US"/>
              <a:t>or</a:t>
            </a:r>
          </a:p>
        </p:txBody>
      </p:sp>
      <p:sp>
        <p:nvSpPr>
          <p:cNvPr id="20" name="TextBox 19">
            <a:extLst>
              <a:ext uri="{FF2B5EF4-FFF2-40B4-BE49-F238E27FC236}">
                <a16:creationId xmlns:a16="http://schemas.microsoft.com/office/drawing/2014/main" id="{5F5AED34-BBBE-D74B-A2C7-FC9D3CF6237B}"/>
              </a:ext>
            </a:extLst>
          </p:cNvPr>
          <p:cNvSpPr txBox="1"/>
          <p:nvPr/>
        </p:nvSpPr>
        <p:spPr>
          <a:xfrm>
            <a:off x="3572758" y="2224816"/>
            <a:ext cx="386644" cy="369332"/>
          </a:xfrm>
          <a:prstGeom prst="rect">
            <a:avLst/>
          </a:prstGeom>
          <a:noFill/>
        </p:spPr>
        <p:txBody>
          <a:bodyPr wrap="none" rtlCol="0">
            <a:spAutoFit/>
          </a:bodyPr>
          <a:lstStyle/>
          <a:p>
            <a:r>
              <a:rPr lang="en-US"/>
              <a:t>or</a:t>
            </a:r>
          </a:p>
        </p:txBody>
      </p:sp>
      <p:sp>
        <p:nvSpPr>
          <p:cNvPr id="21" name="TextBox 20">
            <a:extLst>
              <a:ext uri="{FF2B5EF4-FFF2-40B4-BE49-F238E27FC236}">
                <a16:creationId xmlns:a16="http://schemas.microsoft.com/office/drawing/2014/main" id="{E659952A-7D14-A040-B195-21E0FA652F67}"/>
              </a:ext>
            </a:extLst>
          </p:cNvPr>
          <p:cNvSpPr txBox="1"/>
          <p:nvPr/>
        </p:nvSpPr>
        <p:spPr>
          <a:xfrm>
            <a:off x="1295400" y="3903888"/>
            <a:ext cx="1569660" cy="707886"/>
          </a:xfrm>
          <a:prstGeom prst="rect">
            <a:avLst/>
          </a:prstGeom>
          <a:noFill/>
        </p:spPr>
        <p:txBody>
          <a:bodyPr wrap="none" rtlCol="0">
            <a:spAutoFit/>
          </a:bodyPr>
          <a:lstStyle/>
          <a:p>
            <a:r>
              <a:rPr lang="en-US" sz="4000"/>
              <a:t>(</a:t>
            </a:r>
            <a:r>
              <a:rPr lang="en-US" sz="4000" i="1"/>
              <a:t>A B C</a:t>
            </a:r>
            <a:r>
              <a:rPr lang="en-US" sz="4000"/>
              <a:t>)</a:t>
            </a:r>
          </a:p>
        </p:txBody>
      </p:sp>
      <p:sp>
        <p:nvSpPr>
          <p:cNvPr id="22" name="TextBox 21">
            <a:extLst>
              <a:ext uri="{FF2B5EF4-FFF2-40B4-BE49-F238E27FC236}">
                <a16:creationId xmlns:a16="http://schemas.microsoft.com/office/drawing/2014/main" id="{03859761-2B7A-7849-A457-6A44357CB6A3}"/>
              </a:ext>
            </a:extLst>
          </p:cNvPr>
          <p:cNvSpPr txBox="1"/>
          <p:nvPr/>
        </p:nvSpPr>
        <p:spPr>
          <a:xfrm>
            <a:off x="3661528" y="3903888"/>
            <a:ext cx="1588897" cy="707886"/>
          </a:xfrm>
          <a:prstGeom prst="rect">
            <a:avLst/>
          </a:prstGeom>
          <a:noFill/>
        </p:spPr>
        <p:txBody>
          <a:bodyPr wrap="none" rtlCol="0">
            <a:spAutoFit/>
          </a:bodyPr>
          <a:lstStyle/>
          <a:p>
            <a:r>
              <a:rPr lang="en-US" sz="4000"/>
              <a:t>(</a:t>
            </a:r>
            <a:r>
              <a:rPr lang="en-US" sz="4000" i="1"/>
              <a:t>B C D</a:t>
            </a:r>
            <a:r>
              <a:rPr lang="en-US" sz="4000"/>
              <a:t>)</a:t>
            </a:r>
          </a:p>
        </p:txBody>
      </p:sp>
      <p:sp>
        <p:nvSpPr>
          <p:cNvPr id="23" name="TextBox 22">
            <a:extLst>
              <a:ext uri="{FF2B5EF4-FFF2-40B4-BE49-F238E27FC236}">
                <a16:creationId xmlns:a16="http://schemas.microsoft.com/office/drawing/2014/main" id="{7BDFB2E6-824B-4F40-B5AA-A7F25869CD61}"/>
              </a:ext>
            </a:extLst>
          </p:cNvPr>
          <p:cNvSpPr txBox="1"/>
          <p:nvPr/>
        </p:nvSpPr>
        <p:spPr>
          <a:xfrm>
            <a:off x="3035431" y="4033597"/>
            <a:ext cx="386644" cy="369332"/>
          </a:xfrm>
          <a:prstGeom prst="rect">
            <a:avLst/>
          </a:prstGeom>
          <a:noFill/>
        </p:spPr>
        <p:txBody>
          <a:bodyPr wrap="none" rtlCol="0">
            <a:spAutoFit/>
          </a:bodyPr>
          <a:lstStyle/>
          <a:p>
            <a:r>
              <a:rPr lang="en-US"/>
              <a:t>or</a:t>
            </a:r>
          </a:p>
        </p:txBody>
      </p:sp>
    </p:spTree>
    <p:extLst>
      <p:ext uri="{BB962C8B-B14F-4D97-AF65-F5344CB8AC3E}">
        <p14:creationId xmlns:p14="http://schemas.microsoft.com/office/powerpoint/2010/main" val="3436987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33C2-0179-7141-A71D-FC7D5A4B2549}"/>
              </a:ext>
            </a:extLst>
          </p:cNvPr>
          <p:cNvSpPr>
            <a:spLocks noGrp="1"/>
          </p:cNvSpPr>
          <p:nvPr>
            <p:ph type="title"/>
          </p:nvPr>
        </p:nvSpPr>
        <p:spPr/>
        <p:txBody>
          <a:bodyPr/>
          <a:lstStyle/>
          <a:p>
            <a:r>
              <a:rPr lang="en-US"/>
              <a:t>Back to reinforcement learning</a:t>
            </a:r>
          </a:p>
        </p:txBody>
      </p:sp>
      <p:sp>
        <p:nvSpPr>
          <p:cNvPr id="3" name="Content Placeholder 2">
            <a:extLst>
              <a:ext uri="{FF2B5EF4-FFF2-40B4-BE49-F238E27FC236}">
                <a16:creationId xmlns:a16="http://schemas.microsoft.com/office/drawing/2014/main" id="{536F58D8-DC6D-A64F-AAE6-19F5A97B3B35}"/>
              </a:ext>
            </a:extLst>
          </p:cNvPr>
          <p:cNvSpPr>
            <a:spLocks noGrp="1"/>
          </p:cNvSpPr>
          <p:nvPr>
            <p:ph idx="1"/>
          </p:nvPr>
        </p:nvSpPr>
        <p:spPr/>
        <p:txBody>
          <a:bodyPr/>
          <a:lstStyle/>
          <a:p>
            <a:r>
              <a:rPr lang="en-US"/>
              <a:t>Reinforcement Learning is the problem of finding the optimal value of actions for a Markov Decision Process for which we do not know the reward function or the probability distributions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778536-3F48-3E4D-ABF1-A6E9D0914D98}"/>
                  </a:ext>
                </a:extLst>
              </p:cNvPr>
              <p:cNvSpPr txBox="1"/>
              <p:nvPr/>
            </p:nvSpPr>
            <p:spPr>
              <a:xfrm>
                <a:off x="761999" y="5638800"/>
                <a:ext cx="257121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a:latin typeface="Cambria Math" panose="02040503050406030204" pitchFamily="18" charset="0"/>
                        </a:rPr>
                        <m:t>𝑟</m:t>
                      </m:r>
                      <m:r>
                        <a:rPr lang="en-US" sz="3600" b="0" i="1">
                          <a:latin typeface="Cambria Math" panose="02040503050406030204" pitchFamily="18" charset="0"/>
                        </a:rPr>
                        <m:t>:</m:t>
                      </m:r>
                      <m:r>
                        <a:rPr lang="en-US" sz="3600" b="0" i="1">
                          <a:latin typeface="Cambria Math" panose="02040503050406030204" pitchFamily="18" charset="0"/>
                        </a:rPr>
                        <m:t>𝑠</m:t>
                      </m:r>
                      <m:r>
                        <a:rPr lang="en-US" sz="3600" b="0" i="1">
                          <a:latin typeface="Cambria Math" panose="02040503050406030204" pitchFamily="18" charset="0"/>
                        </a:rPr>
                        <m:t> </m:t>
                      </m:r>
                      <m:r>
                        <a:rPr lang="en-US" sz="3600" b="0" i="1">
                          <a:latin typeface="Cambria Math" panose="02040503050406030204" pitchFamily="18" charset="0"/>
                        </a:rPr>
                        <m:t>𝑥</m:t>
                      </m:r>
                      <m:r>
                        <a:rPr lang="en-US" sz="3600" b="0" i="1">
                          <a:latin typeface="Cambria Math" panose="02040503050406030204" pitchFamily="18" charset="0"/>
                        </a:rPr>
                        <m:t> </m:t>
                      </m:r>
                      <m:r>
                        <a:rPr lang="en-US" sz="3600" b="0" i="1">
                          <a:latin typeface="Cambria Math" panose="02040503050406030204" pitchFamily="18" charset="0"/>
                        </a:rPr>
                        <m:t>𝑎</m:t>
                      </m:r>
                      <m:r>
                        <a:rPr lang="en-US" sz="3600" b="0" i="1">
                          <a:latin typeface="Cambria Math" panose="02040503050406030204" pitchFamily="18" charset="0"/>
                        </a:rPr>
                        <m:t> →</m:t>
                      </m:r>
                      <m:r>
                        <a:rPr lang="en-US" sz="3600" b="0" i="1">
                          <a:latin typeface="Cambria Math" panose="02040503050406030204" pitchFamily="18" charset="0"/>
                          <a:ea typeface="Cambria Math" panose="02040503050406030204" pitchFamily="18" charset="0"/>
                        </a:rPr>
                        <m:t>ℝ</m:t>
                      </m:r>
                    </m:oMath>
                  </m:oMathPara>
                </a14:m>
                <a:endParaRPr lang="en-US" sz="3600"/>
              </a:p>
            </p:txBody>
          </p:sp>
        </mc:Choice>
        <mc:Fallback xmlns="">
          <p:sp>
            <p:nvSpPr>
              <p:cNvPr id="4" name="TextBox 3">
                <a:extLst>
                  <a:ext uri="{FF2B5EF4-FFF2-40B4-BE49-F238E27FC236}">
                    <a16:creationId xmlns:a16="http://schemas.microsoft.com/office/drawing/2014/main" id="{93778536-3F48-3E4D-ABF1-A6E9D0914D98}"/>
                  </a:ext>
                </a:extLst>
              </p:cNvPr>
              <p:cNvSpPr txBox="1">
                <a:spLocks noRot="1" noChangeAspect="1" noMove="1" noResize="1" noEditPoints="1" noAdjustHandles="1" noChangeArrowheads="1" noChangeShapeType="1" noTextEdit="1"/>
              </p:cNvSpPr>
              <p:nvPr/>
            </p:nvSpPr>
            <p:spPr>
              <a:xfrm>
                <a:off x="761999" y="5638800"/>
                <a:ext cx="2571217" cy="553998"/>
              </a:xfrm>
              <a:prstGeom prst="rect">
                <a:avLst/>
              </a:prstGeom>
              <a:blipFill>
                <a:blip r:embed="rId2"/>
                <a:stretch>
                  <a:fillRect l="-1970" t="-9091" r="-3448" b="-38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8C24E75-0B02-374C-821F-C218DE25CF12}"/>
              </a:ext>
            </a:extLst>
          </p:cNvPr>
          <p:cNvSpPr txBox="1"/>
          <p:nvPr/>
        </p:nvSpPr>
        <p:spPr>
          <a:xfrm>
            <a:off x="1496816" y="4275894"/>
            <a:ext cx="1101584" cy="646331"/>
          </a:xfrm>
          <a:prstGeom prst="rect">
            <a:avLst/>
          </a:prstGeom>
          <a:noFill/>
        </p:spPr>
        <p:txBody>
          <a:bodyPr wrap="none" rtlCol="0">
            <a:spAutoFit/>
          </a:bodyPr>
          <a:lstStyle/>
          <a:p>
            <a:r>
              <a:rPr lang="en-US" sz="3600"/>
              <a:t>MDP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641EEC-F15F-ED4C-A1F5-0D46EAD77292}"/>
                  </a:ext>
                </a:extLst>
              </p:cNvPr>
              <p:cNvSpPr txBox="1"/>
              <p:nvPr/>
            </p:nvSpPr>
            <p:spPr>
              <a:xfrm>
                <a:off x="696083" y="4922225"/>
                <a:ext cx="270304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a:latin typeface="Cambria Math" panose="02040503050406030204" pitchFamily="18" charset="0"/>
                        </a:rPr>
                        <m:t>𝑝</m:t>
                      </m:r>
                      <m:r>
                        <a:rPr lang="en-US" sz="3600" b="0" i="1">
                          <a:latin typeface="Cambria Math" panose="02040503050406030204" pitchFamily="18" charset="0"/>
                        </a:rPr>
                        <m:t>(</m:t>
                      </m:r>
                      <m:sSub>
                        <m:sSubPr>
                          <m:ctrlPr>
                            <a:rPr lang="en-US" sz="3600" b="0" i="1">
                              <a:latin typeface="Cambria Math" panose="02040503050406030204" pitchFamily="18" charset="0"/>
                            </a:rPr>
                          </m:ctrlPr>
                        </m:sSubPr>
                        <m:e>
                          <m:r>
                            <a:rPr lang="en-US" sz="3600" b="0" i="1">
                              <a:latin typeface="Cambria Math" panose="02040503050406030204" pitchFamily="18" charset="0"/>
                            </a:rPr>
                            <m:t>𝑠</m:t>
                          </m:r>
                        </m:e>
                        <m:sub>
                          <m:r>
                            <a:rPr lang="en-US" sz="3600" b="0" i="1">
                              <a:latin typeface="Cambria Math" panose="02040503050406030204" pitchFamily="18" charset="0"/>
                            </a:rPr>
                            <m:t>𝑡</m:t>
                          </m:r>
                          <m:r>
                            <a:rPr lang="en-US" sz="3600" b="0" i="1">
                              <a:latin typeface="Cambria Math" panose="02040503050406030204" pitchFamily="18" charset="0"/>
                            </a:rPr>
                            <m:t>+1</m:t>
                          </m:r>
                        </m:sub>
                      </m:sSub>
                      <m:r>
                        <a:rPr lang="en-US" sz="3600" b="0" i="1">
                          <a:latin typeface="Cambria Math" panose="02040503050406030204" pitchFamily="18" charset="0"/>
                        </a:rPr>
                        <m:t>|</m:t>
                      </m:r>
                      <m:sSub>
                        <m:sSubPr>
                          <m:ctrlPr>
                            <a:rPr lang="en-US" sz="3600" b="0" i="1">
                              <a:latin typeface="Cambria Math" panose="02040503050406030204" pitchFamily="18" charset="0"/>
                            </a:rPr>
                          </m:ctrlPr>
                        </m:sSubPr>
                        <m:e>
                          <m:r>
                            <a:rPr lang="en-US" sz="3600" b="0" i="1">
                              <a:latin typeface="Cambria Math" panose="02040503050406030204" pitchFamily="18" charset="0"/>
                            </a:rPr>
                            <m:t>𝑠</m:t>
                          </m:r>
                        </m:e>
                        <m:sub>
                          <m:r>
                            <a:rPr lang="en-US" sz="3600" b="0" i="1">
                              <a:latin typeface="Cambria Math" panose="02040503050406030204" pitchFamily="18" charset="0"/>
                            </a:rPr>
                            <m:t>𝑡</m:t>
                          </m:r>
                        </m:sub>
                      </m:sSub>
                      <m:r>
                        <a:rPr lang="en-US" sz="3600" b="0" i="1">
                          <a:latin typeface="Cambria Math" panose="02040503050406030204" pitchFamily="18" charset="0"/>
                        </a:rPr>
                        <m:t>,</m:t>
                      </m:r>
                      <m:sSub>
                        <m:sSubPr>
                          <m:ctrlPr>
                            <a:rPr lang="en-US" sz="3600" b="0" i="1">
                              <a:latin typeface="Cambria Math" panose="02040503050406030204" pitchFamily="18" charset="0"/>
                            </a:rPr>
                          </m:ctrlPr>
                        </m:sSubPr>
                        <m:e>
                          <m:r>
                            <a:rPr lang="en-US" sz="3600" b="0" i="1">
                              <a:latin typeface="Cambria Math" panose="02040503050406030204" pitchFamily="18" charset="0"/>
                            </a:rPr>
                            <m:t>𝑎</m:t>
                          </m:r>
                        </m:e>
                        <m:sub>
                          <m:r>
                            <a:rPr lang="en-US" sz="3600" b="0" i="1">
                              <a:latin typeface="Cambria Math" panose="02040503050406030204" pitchFamily="18" charset="0"/>
                            </a:rPr>
                            <m:t>𝑡</m:t>
                          </m:r>
                        </m:sub>
                      </m:sSub>
                      <m:r>
                        <a:rPr lang="en-US" sz="3600" b="0" i="1">
                          <a:latin typeface="Cambria Math" panose="02040503050406030204" pitchFamily="18" charset="0"/>
                        </a:rPr>
                        <m:t>)</m:t>
                      </m:r>
                    </m:oMath>
                  </m:oMathPara>
                </a14:m>
                <a:endParaRPr lang="en-US" sz="3600"/>
              </a:p>
            </p:txBody>
          </p:sp>
        </mc:Choice>
        <mc:Fallback xmlns="">
          <p:sp>
            <p:nvSpPr>
              <p:cNvPr id="6" name="TextBox 5">
                <a:extLst>
                  <a:ext uri="{FF2B5EF4-FFF2-40B4-BE49-F238E27FC236}">
                    <a16:creationId xmlns:a16="http://schemas.microsoft.com/office/drawing/2014/main" id="{25641EEC-F15F-ED4C-A1F5-0D46EAD77292}"/>
                  </a:ext>
                </a:extLst>
              </p:cNvPr>
              <p:cNvSpPr txBox="1">
                <a:spLocks noRot="1" noChangeAspect="1" noMove="1" noResize="1" noEditPoints="1" noAdjustHandles="1" noChangeArrowheads="1" noChangeShapeType="1" noTextEdit="1"/>
              </p:cNvSpPr>
              <p:nvPr/>
            </p:nvSpPr>
            <p:spPr>
              <a:xfrm>
                <a:off x="696083" y="4922225"/>
                <a:ext cx="2703048" cy="553998"/>
              </a:xfrm>
              <a:prstGeom prst="rect">
                <a:avLst/>
              </a:prstGeom>
              <a:blipFill>
                <a:blip r:embed="rId3"/>
                <a:stretch>
                  <a:fillRect l="-3271" r="-560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9F87F2-D43E-DC46-A1D3-9FEA3735D9F6}"/>
                  </a:ext>
                </a:extLst>
              </p:cNvPr>
              <p:cNvSpPr txBox="1"/>
              <p:nvPr/>
            </p:nvSpPr>
            <p:spPr>
              <a:xfrm>
                <a:off x="5107827" y="5638800"/>
                <a:ext cx="2909451" cy="553998"/>
              </a:xfrm>
              <a:prstGeom prst="rect">
                <a:avLst/>
              </a:prstGeom>
              <a:noFill/>
            </p:spPr>
            <p:txBody>
              <a:bodyPr wrap="none" lIns="0" tIns="0" rIns="0" bIns="0" rtlCol="0">
                <a:spAutoFit/>
              </a:bodyPr>
              <a:lstStyle/>
              <a:p>
                <a14:m>
                  <m:oMath xmlns:m="http://schemas.openxmlformats.org/officeDocument/2006/math">
                    <m:r>
                      <a:rPr lang="en-US" sz="3600" b="0" i="1">
                        <a:latin typeface="Cambria Math" panose="02040503050406030204" pitchFamily="18" charset="0"/>
                      </a:rPr>
                      <m:t>𝑟</m:t>
                    </m:r>
                    <m:r>
                      <a:rPr lang="en-US" sz="3600" b="0" i="1">
                        <a:latin typeface="Cambria Math" panose="02040503050406030204" pitchFamily="18" charset="0"/>
                      </a:rPr>
                      <m:t>:</m:t>
                    </m:r>
                    <m:r>
                      <a:rPr lang="en-US" sz="3600" b="0" i="1">
                        <a:latin typeface="Cambria Math" panose="02040503050406030204" pitchFamily="18" charset="0"/>
                      </a:rPr>
                      <m:t>𝑠</m:t>
                    </m:r>
                    <m:r>
                      <a:rPr lang="en-US" sz="3600" b="0" i="1">
                        <a:latin typeface="Cambria Math" panose="02040503050406030204" pitchFamily="18" charset="0"/>
                      </a:rPr>
                      <m:t> </m:t>
                    </m:r>
                    <m:r>
                      <a:rPr lang="en-US" sz="3600" b="0" i="1">
                        <a:latin typeface="Cambria Math" panose="02040503050406030204" pitchFamily="18" charset="0"/>
                      </a:rPr>
                      <m:t>𝑥</m:t>
                    </m:r>
                    <m:r>
                      <a:rPr lang="en-US" sz="3600" b="0" i="1">
                        <a:latin typeface="Cambria Math" panose="02040503050406030204" pitchFamily="18" charset="0"/>
                      </a:rPr>
                      <m:t> </m:t>
                    </m:r>
                    <m:r>
                      <a:rPr lang="en-US" sz="3600" b="0" i="1">
                        <a:latin typeface="Cambria Math" panose="02040503050406030204" pitchFamily="18" charset="0"/>
                      </a:rPr>
                      <m:t>𝑎</m:t>
                    </m:r>
                    <m:r>
                      <a:rPr lang="en-US" sz="3600" b="0" i="1">
                        <a:latin typeface="Cambria Math" panose="02040503050406030204" pitchFamily="18" charset="0"/>
                      </a:rPr>
                      <m:t> →</m:t>
                    </m:r>
                    <m:r>
                      <a:rPr lang="en-US" sz="3600" b="0" i="1">
                        <a:latin typeface="Cambria Math" panose="02040503050406030204" pitchFamily="18" charset="0"/>
                        <a:ea typeface="Cambria Math" panose="02040503050406030204" pitchFamily="18" charset="0"/>
                      </a:rPr>
                      <m:t>ℝ</m:t>
                    </m:r>
                  </m:oMath>
                </a14:m>
                <a:r>
                  <a:rPr lang="en-US" sz="3600"/>
                  <a:t>=?</a:t>
                </a:r>
              </a:p>
            </p:txBody>
          </p:sp>
        </mc:Choice>
        <mc:Fallback xmlns="">
          <p:sp>
            <p:nvSpPr>
              <p:cNvPr id="7" name="TextBox 6">
                <a:extLst>
                  <a:ext uri="{FF2B5EF4-FFF2-40B4-BE49-F238E27FC236}">
                    <a16:creationId xmlns:a16="http://schemas.microsoft.com/office/drawing/2014/main" id="{FF9F87F2-D43E-DC46-A1D3-9FEA3735D9F6}"/>
                  </a:ext>
                </a:extLst>
              </p:cNvPr>
              <p:cNvSpPr txBox="1">
                <a:spLocks noRot="1" noChangeAspect="1" noMove="1" noResize="1" noEditPoints="1" noAdjustHandles="1" noChangeArrowheads="1" noChangeShapeType="1" noTextEdit="1"/>
              </p:cNvSpPr>
              <p:nvPr/>
            </p:nvSpPr>
            <p:spPr>
              <a:xfrm>
                <a:off x="5107827" y="5638800"/>
                <a:ext cx="2909451" cy="553998"/>
              </a:xfrm>
              <a:prstGeom prst="rect">
                <a:avLst/>
              </a:prstGeom>
              <a:blipFill>
                <a:blip r:embed="rId4"/>
                <a:stretch>
                  <a:fillRect l="-3913" t="-27273" r="-8261" b="-4772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02704C4-CE63-EB45-B2BD-40C305091E19}"/>
              </a:ext>
            </a:extLst>
          </p:cNvPr>
          <p:cNvSpPr txBox="1"/>
          <p:nvPr/>
        </p:nvSpPr>
        <p:spPr>
          <a:xfrm>
            <a:off x="5908560" y="4275894"/>
            <a:ext cx="628698" cy="646331"/>
          </a:xfrm>
          <a:prstGeom prst="rect">
            <a:avLst/>
          </a:prstGeom>
          <a:noFill/>
        </p:spPr>
        <p:txBody>
          <a:bodyPr wrap="none" rtlCol="0">
            <a:spAutoFit/>
          </a:bodyPr>
          <a:lstStyle/>
          <a:p>
            <a:r>
              <a:rPr lang="en-US" sz="3600"/>
              <a:t>RL</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415D24-5A69-4342-BB6E-54E3E7D9275C}"/>
                  </a:ext>
                </a:extLst>
              </p:cNvPr>
              <p:cNvSpPr txBox="1"/>
              <p:nvPr/>
            </p:nvSpPr>
            <p:spPr>
              <a:xfrm>
                <a:off x="5107827" y="4922225"/>
                <a:ext cx="337015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a:latin typeface="Cambria Math" panose="02040503050406030204" pitchFamily="18" charset="0"/>
                        </a:rPr>
                        <m:t>𝑝</m:t>
                      </m:r>
                      <m:d>
                        <m:dPr>
                          <m:ctrlPr>
                            <a:rPr lang="en-US" sz="3600" b="0" i="1">
                              <a:latin typeface="Cambria Math" panose="02040503050406030204" pitchFamily="18" charset="0"/>
                            </a:rPr>
                          </m:ctrlPr>
                        </m:dPr>
                        <m:e>
                          <m:sSub>
                            <m:sSubPr>
                              <m:ctrlPr>
                                <a:rPr lang="en-US" sz="3600" b="0" i="1">
                                  <a:latin typeface="Cambria Math" panose="02040503050406030204" pitchFamily="18" charset="0"/>
                                </a:rPr>
                              </m:ctrlPr>
                            </m:sSubPr>
                            <m:e>
                              <m:r>
                                <a:rPr lang="en-US" sz="3600" b="0" i="1">
                                  <a:latin typeface="Cambria Math" panose="02040503050406030204" pitchFamily="18" charset="0"/>
                                </a:rPr>
                                <m:t>𝑠</m:t>
                              </m:r>
                            </m:e>
                            <m:sub>
                              <m:r>
                                <a:rPr lang="en-US" sz="3600" b="0" i="1">
                                  <a:latin typeface="Cambria Math" panose="02040503050406030204" pitchFamily="18" charset="0"/>
                                </a:rPr>
                                <m:t>𝑡</m:t>
                              </m:r>
                              <m:r>
                                <a:rPr lang="en-US" sz="3600" b="0" i="1">
                                  <a:latin typeface="Cambria Math" panose="02040503050406030204" pitchFamily="18" charset="0"/>
                                </a:rPr>
                                <m:t>+1</m:t>
                              </m:r>
                            </m:sub>
                          </m:sSub>
                        </m:e>
                        <m:e>
                          <m:sSub>
                            <m:sSubPr>
                              <m:ctrlPr>
                                <a:rPr lang="en-US" sz="3600" b="0" i="1">
                                  <a:latin typeface="Cambria Math" panose="02040503050406030204" pitchFamily="18" charset="0"/>
                                </a:rPr>
                              </m:ctrlPr>
                            </m:sSubPr>
                            <m:e>
                              <m:r>
                                <a:rPr lang="en-US" sz="3600" b="0" i="1">
                                  <a:latin typeface="Cambria Math" panose="02040503050406030204" pitchFamily="18" charset="0"/>
                                </a:rPr>
                                <m:t>𝑠</m:t>
                              </m:r>
                            </m:e>
                            <m:sub>
                              <m:r>
                                <a:rPr lang="en-US" sz="3600" b="0" i="1">
                                  <a:latin typeface="Cambria Math" panose="02040503050406030204" pitchFamily="18" charset="0"/>
                                </a:rPr>
                                <m:t>𝑡</m:t>
                              </m:r>
                            </m:sub>
                          </m:sSub>
                          <m:r>
                            <a:rPr lang="en-US" sz="3600" b="0" i="1">
                              <a:latin typeface="Cambria Math" panose="02040503050406030204" pitchFamily="18" charset="0"/>
                            </a:rPr>
                            <m:t>,</m:t>
                          </m:r>
                          <m:sSub>
                            <m:sSubPr>
                              <m:ctrlPr>
                                <a:rPr lang="en-US" sz="3600" b="0" i="1">
                                  <a:latin typeface="Cambria Math" panose="02040503050406030204" pitchFamily="18" charset="0"/>
                                </a:rPr>
                              </m:ctrlPr>
                            </m:sSubPr>
                            <m:e>
                              <m:r>
                                <a:rPr lang="en-US" sz="3600" b="0" i="1">
                                  <a:latin typeface="Cambria Math" panose="02040503050406030204" pitchFamily="18" charset="0"/>
                                </a:rPr>
                                <m:t>𝑎</m:t>
                              </m:r>
                            </m:e>
                            <m:sub>
                              <m:r>
                                <a:rPr lang="en-US" sz="3600" b="0" i="1">
                                  <a:latin typeface="Cambria Math" panose="02040503050406030204" pitchFamily="18" charset="0"/>
                                </a:rPr>
                                <m:t>𝑡</m:t>
                              </m:r>
                            </m:sub>
                          </m:sSub>
                        </m:e>
                      </m:d>
                      <m:r>
                        <a:rPr lang="en-US" sz="3600" b="0" i="1">
                          <a:latin typeface="Cambria Math" panose="02040503050406030204" pitchFamily="18" charset="0"/>
                        </a:rPr>
                        <m:t>=?</m:t>
                      </m:r>
                    </m:oMath>
                  </m:oMathPara>
                </a14:m>
                <a:endParaRPr lang="en-US" sz="3600"/>
              </a:p>
            </p:txBody>
          </p:sp>
        </mc:Choice>
        <mc:Fallback xmlns="">
          <p:sp>
            <p:nvSpPr>
              <p:cNvPr id="9" name="TextBox 8">
                <a:extLst>
                  <a:ext uri="{FF2B5EF4-FFF2-40B4-BE49-F238E27FC236}">
                    <a16:creationId xmlns:a16="http://schemas.microsoft.com/office/drawing/2014/main" id="{1E415D24-5A69-4342-BB6E-54E3E7D9275C}"/>
                  </a:ext>
                </a:extLst>
              </p:cNvPr>
              <p:cNvSpPr txBox="1">
                <a:spLocks noRot="1" noChangeAspect="1" noMove="1" noResize="1" noEditPoints="1" noAdjustHandles="1" noChangeArrowheads="1" noChangeShapeType="1" noTextEdit="1"/>
              </p:cNvSpPr>
              <p:nvPr/>
            </p:nvSpPr>
            <p:spPr>
              <a:xfrm>
                <a:off x="5107827" y="4922225"/>
                <a:ext cx="3370153" cy="553998"/>
              </a:xfrm>
              <a:prstGeom prst="rect">
                <a:avLst/>
              </a:prstGeom>
              <a:blipFill>
                <a:blip r:embed="rId5"/>
                <a:stretch>
                  <a:fillRect l="-3008" r="-2632" b="-24444"/>
                </a:stretch>
              </a:blipFill>
            </p:spPr>
            <p:txBody>
              <a:bodyPr/>
              <a:lstStyle/>
              <a:p>
                <a:r>
                  <a:rPr lang="en-US">
                    <a:noFill/>
                  </a:rPr>
                  <a:t> </a:t>
                </a:r>
              </a:p>
            </p:txBody>
          </p:sp>
        </mc:Fallback>
      </mc:AlternateContent>
    </p:spTree>
    <p:extLst>
      <p:ext uri="{BB962C8B-B14F-4D97-AF65-F5344CB8AC3E}">
        <p14:creationId xmlns:p14="http://schemas.microsoft.com/office/powerpoint/2010/main" val="3500128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a:bodyPr>
          <a:lstStyle/>
          <a:p>
            <a:r>
              <a:rPr lang="en-US" dirty="0"/>
              <a:t>Reinforcement Learning in Action</a:t>
            </a:r>
          </a:p>
        </p:txBody>
      </p:sp>
      <p:pic>
        <p:nvPicPr>
          <p:cNvPr id="6" name="Picture 5">
            <a:extLst>
              <a:ext uri="{FF2B5EF4-FFF2-40B4-BE49-F238E27FC236}">
                <a16:creationId xmlns:a16="http://schemas.microsoft.com/office/drawing/2014/main" id="{698E71F8-ED85-40F6-94C1-255E8F66CB00}"/>
              </a:ext>
            </a:extLst>
          </p:cNvPr>
          <p:cNvPicPr>
            <a:picLocks noChangeAspect="1"/>
          </p:cNvPicPr>
          <p:nvPr/>
        </p:nvPicPr>
        <p:blipFill>
          <a:blip r:embed="rId2"/>
          <a:stretch>
            <a:fillRect/>
          </a:stretch>
        </p:blipFill>
        <p:spPr>
          <a:xfrm>
            <a:off x="533400" y="4953000"/>
            <a:ext cx="7706751" cy="1228833"/>
          </a:xfrm>
          <a:prstGeom prst="rect">
            <a:avLst/>
          </a:prstGeom>
        </p:spPr>
      </p:pic>
      <p:sp>
        <p:nvSpPr>
          <p:cNvPr id="10" name="TextBox 9">
            <a:extLst>
              <a:ext uri="{FF2B5EF4-FFF2-40B4-BE49-F238E27FC236}">
                <a16:creationId xmlns:a16="http://schemas.microsoft.com/office/drawing/2014/main" id="{B204F609-F012-4691-AFE1-F2C2AD3DE82D}"/>
              </a:ext>
            </a:extLst>
          </p:cNvPr>
          <p:cNvSpPr txBox="1"/>
          <p:nvPr/>
        </p:nvSpPr>
        <p:spPr>
          <a:xfrm>
            <a:off x="457200" y="1295400"/>
            <a:ext cx="8382000" cy="3834896"/>
          </a:xfrm>
          <a:prstGeom prst="rect">
            <a:avLst/>
          </a:prstGeom>
          <a:noFill/>
        </p:spPr>
        <p:txBody>
          <a:bodyPr wrap="square">
            <a:spAutoFit/>
          </a:bodyPr>
          <a:lstStyle>
            <a:defPPr>
              <a:defRPr lang="en-US"/>
            </a:defPPr>
            <a:lvl1pPr>
              <a:lnSpc>
                <a:spcPct val="90000"/>
              </a:lnSpc>
              <a:spcBef>
                <a:spcPct val="20000"/>
              </a:spcBef>
              <a:defRPr sz="3200" b="0" i="0">
                <a:solidFill>
                  <a:srgbClr val="292929"/>
                </a:solidFill>
                <a:effectLst/>
                <a:latin typeface="charter"/>
              </a:defRPr>
            </a:lvl1pPr>
          </a:lstStyle>
          <a:p>
            <a:r>
              <a:rPr lang="en-US" dirty="0">
                <a:latin typeface="Calibri" panose="020F0502020204030204" pitchFamily="34" charset="0"/>
                <a:cs typeface="Calibri" panose="020F0502020204030204" pitchFamily="34" charset="0"/>
              </a:rPr>
              <a:t>Let’s see the steps involved in using reinforcement learning to teach a program how to play tic-tac-toe (</a:t>
            </a:r>
            <a:r>
              <a:rPr lang="en-US" dirty="0" err="1">
                <a:latin typeface="Calibri" panose="020F0502020204030204" pitchFamily="34" charset="0"/>
                <a:cs typeface="Calibri" panose="020F0502020204030204" pitchFamily="34" charset="0"/>
              </a:rPr>
              <a:t>Xs</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Os</a:t>
            </a: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 play, the players alternate placing an X or O in the cells of a three by three grid, and the first to get three of their symbols in a row (in any direction)</a:t>
            </a:r>
          </a:p>
        </p:txBody>
      </p:sp>
      <p:sp>
        <p:nvSpPr>
          <p:cNvPr id="11" name="Rectangle 10">
            <a:extLst>
              <a:ext uri="{FF2B5EF4-FFF2-40B4-BE49-F238E27FC236}">
                <a16:creationId xmlns:a16="http://schemas.microsoft.com/office/drawing/2014/main" id="{D231412A-35A0-42D6-B31D-52E6C205AE4B}"/>
              </a:ext>
            </a:extLst>
          </p:cNvPr>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Tree>
    <p:extLst>
      <p:ext uri="{BB962C8B-B14F-4D97-AF65-F5344CB8AC3E}">
        <p14:creationId xmlns:p14="http://schemas.microsoft.com/office/powerpoint/2010/main" val="3470628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a:bodyPr>
          <a:lstStyle/>
          <a:p>
            <a:r>
              <a:rPr lang="en-US" dirty="0"/>
              <a:t>Reinforcement Learning in Action</a:t>
            </a:r>
          </a:p>
        </p:txBody>
      </p:sp>
      <p:pic>
        <p:nvPicPr>
          <p:cNvPr id="4" name="Picture 3">
            <a:extLst>
              <a:ext uri="{FF2B5EF4-FFF2-40B4-BE49-F238E27FC236}">
                <a16:creationId xmlns:a16="http://schemas.microsoft.com/office/drawing/2014/main" id="{BFEE3E38-0AD1-48BC-8E2D-E22C55BCFB94}"/>
              </a:ext>
            </a:extLst>
          </p:cNvPr>
          <p:cNvPicPr>
            <a:picLocks noChangeAspect="1"/>
          </p:cNvPicPr>
          <p:nvPr/>
        </p:nvPicPr>
        <p:blipFill>
          <a:blip r:embed="rId2"/>
          <a:stretch>
            <a:fillRect/>
          </a:stretch>
        </p:blipFill>
        <p:spPr>
          <a:xfrm>
            <a:off x="4648200" y="1524000"/>
            <a:ext cx="3733800" cy="2361184"/>
          </a:xfrm>
          <a:prstGeom prst="rect">
            <a:avLst/>
          </a:prstGeom>
        </p:spPr>
      </p:pic>
      <p:sp>
        <p:nvSpPr>
          <p:cNvPr id="9" name="TextBox 8">
            <a:extLst>
              <a:ext uri="{FF2B5EF4-FFF2-40B4-BE49-F238E27FC236}">
                <a16:creationId xmlns:a16="http://schemas.microsoft.com/office/drawing/2014/main" id="{5D23CEDD-9423-4B0B-ACAD-0718134E4AC1}"/>
              </a:ext>
            </a:extLst>
          </p:cNvPr>
          <p:cNvSpPr txBox="1"/>
          <p:nvPr/>
        </p:nvSpPr>
        <p:spPr>
          <a:xfrm>
            <a:off x="228600" y="1371600"/>
            <a:ext cx="4038600" cy="286232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In this scenario, the program we’re training is the agent. It’s playing against the environment, against another program that knows all about the game and how to play.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agent doesn’t know the rules of the game, how to win or lose, or even how to make moves</a:t>
            </a:r>
          </a:p>
          <a:p>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6A7885C-0B47-4A2B-AF8F-769EB8C5FF9E}"/>
              </a:ext>
            </a:extLst>
          </p:cNvPr>
          <p:cNvSpPr txBox="1"/>
          <p:nvPr/>
        </p:nvSpPr>
        <p:spPr>
          <a:xfrm>
            <a:off x="228600" y="4114800"/>
            <a:ext cx="8763000" cy="2031325"/>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At the start of each of the agent’s turns, the environment gives it two important pieces of information: the current board, and the list of available moves. This is shown in Steps 1</a:t>
            </a:r>
          </a:p>
          <a:p>
            <a:r>
              <a:rPr lang="en-US" dirty="0">
                <a:latin typeface="Calibri" panose="020F0502020204030204" pitchFamily="34" charset="0"/>
                <a:cs typeface="Calibri" panose="020F0502020204030204" pitchFamily="34" charset="0"/>
              </a:rPr>
              <a:t>and 2 of Figure</a:t>
            </a:r>
          </a:p>
          <a:p>
            <a:pPr algn="l"/>
            <a:endParaRPr lang="en-US" sz="1800" b="0" i="0" u="none" strike="noStrike" baseline="0" dirty="0">
              <a:latin typeface="Calibri" panose="020F0502020204030204" pitchFamily="34" charset="0"/>
              <a:cs typeface="Calibri" panose="020F0502020204030204" pitchFamily="34" charset="0"/>
            </a:endParaRPr>
          </a:p>
          <a:p>
            <a:pPr algn="l"/>
            <a:r>
              <a:rPr lang="en-US" sz="1800" b="0" i="0" u="none" strike="noStrike" baseline="0" dirty="0">
                <a:latin typeface="Calibri" panose="020F0502020204030204" pitchFamily="34" charset="0"/>
                <a:cs typeface="Calibri" panose="020F0502020204030204" pitchFamily="34" charset="0"/>
              </a:rPr>
              <a:t>In Step 3, the agent picks a move, based on any methodology it likes. Once the agent picks a move, it communicates that to the environment in Step 4. The environment then follows Step 5, by making the move by placing an X in the chosen cell.</a:t>
            </a:r>
            <a:endParaRPr lang="en-US"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74C3C73-853B-4D31-9C1C-7290AD3CD237}"/>
              </a:ext>
            </a:extLst>
          </p:cNvPr>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Tree>
    <p:extLst>
      <p:ext uri="{BB962C8B-B14F-4D97-AF65-F5344CB8AC3E}">
        <p14:creationId xmlns:p14="http://schemas.microsoft.com/office/powerpoint/2010/main" val="542229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fontScale="90000"/>
          </a:bodyPr>
          <a:lstStyle/>
          <a:p>
            <a:r>
              <a:rPr lang="en-US" dirty="0"/>
              <a:t>The Structure of Reinforcement Learning</a:t>
            </a:r>
            <a:br>
              <a:rPr lang="en-US" dirty="0"/>
            </a:br>
            <a:r>
              <a:rPr lang="en-US" sz="1800" b="1" i="1" u="none" strike="noStrike" baseline="0" dirty="0">
                <a:latin typeface="FuturaStd-CondensedBoldObl"/>
              </a:rPr>
              <a:t>Step 1: The Agent Selects an Action</a:t>
            </a:r>
            <a:endParaRPr lang="en-US" dirty="0"/>
          </a:p>
        </p:txBody>
      </p:sp>
      <p:sp>
        <p:nvSpPr>
          <p:cNvPr id="9" name="TextBox 8">
            <a:extLst>
              <a:ext uri="{FF2B5EF4-FFF2-40B4-BE49-F238E27FC236}">
                <a16:creationId xmlns:a16="http://schemas.microsoft.com/office/drawing/2014/main" id="{5D23CEDD-9423-4B0B-ACAD-0718134E4AC1}"/>
              </a:ext>
            </a:extLst>
          </p:cNvPr>
          <p:cNvSpPr txBox="1"/>
          <p:nvPr/>
        </p:nvSpPr>
        <p:spPr>
          <a:xfrm>
            <a:off x="304800" y="1447800"/>
            <a:ext cx="4419600" cy="3416320"/>
          </a:xfrm>
          <a:prstGeom prst="rect">
            <a:avLst/>
          </a:prstGeom>
          <a:noFill/>
        </p:spPr>
        <p:txBody>
          <a:bodyPr wrap="square">
            <a:spAutoFit/>
          </a:bodyPr>
          <a:lstStyle/>
          <a:p>
            <a:pPr algn="l"/>
            <a:r>
              <a:rPr lang="en-US" sz="1800" b="0" i="0" u="none" strike="noStrike" baseline="0" dirty="0">
                <a:latin typeface="Calibri" panose="020F0502020204030204" pitchFamily="34" charset="0"/>
                <a:cs typeface="Calibri" panose="020F0502020204030204" pitchFamily="34" charset="0"/>
              </a:rPr>
              <a:t>The agent then chooses an action from the list of actions we give it using an algorithm</a:t>
            </a:r>
          </a:p>
          <a:p>
            <a:pPr algn="l"/>
            <a:r>
              <a:rPr lang="en-US" sz="1800" b="0" i="0" u="none" strike="noStrike" baseline="0" dirty="0">
                <a:latin typeface="Calibri" panose="020F0502020204030204" pitchFamily="34" charset="0"/>
                <a:cs typeface="Calibri" panose="020F0502020204030204" pitchFamily="34" charset="0"/>
              </a:rPr>
              <a:t>called its </a:t>
            </a:r>
            <a:r>
              <a:rPr lang="en-US" sz="1800" b="0" i="1" u="none" strike="noStrike" baseline="0" dirty="0">
                <a:latin typeface="Calibri" panose="020F0502020204030204" pitchFamily="34" charset="0"/>
                <a:cs typeface="Calibri" panose="020F0502020204030204" pitchFamily="34" charset="0"/>
              </a:rPr>
              <a:t>policy</a:t>
            </a:r>
            <a:r>
              <a:rPr lang="en-US" sz="1800" b="0" i="0" u="none" strike="noStrike" baseline="0" dirty="0">
                <a:latin typeface="Calibri" panose="020F0502020204030204" pitchFamily="34" charset="0"/>
                <a:cs typeface="Calibri" panose="020F0502020204030204" pitchFamily="34" charset="0"/>
              </a:rPr>
              <a:t>, along with whatever </a:t>
            </a:r>
            <a:r>
              <a:rPr lang="en-US" sz="1800" b="0" i="1" u="none" strike="noStrike" baseline="0" dirty="0">
                <a:latin typeface="Calibri" panose="020F0502020204030204" pitchFamily="34" charset="0"/>
                <a:cs typeface="Calibri" panose="020F0502020204030204" pitchFamily="34" charset="0"/>
              </a:rPr>
              <a:t>private information </a:t>
            </a:r>
            <a:r>
              <a:rPr lang="en-US" sz="1800" b="0" i="0" u="none" strike="noStrike" baseline="0" dirty="0">
                <a:latin typeface="Calibri" panose="020F0502020204030204" pitchFamily="34" charset="0"/>
                <a:cs typeface="Calibri" panose="020F0502020204030204" pitchFamily="34" charset="0"/>
              </a:rPr>
              <a:t>the agent may have access to (including what it’s learned from previous episodes). </a:t>
            </a:r>
            <a:r>
              <a:rPr lang="en-US" dirty="0">
                <a:latin typeface="Calibri" panose="020F0502020204030204" pitchFamily="34" charset="0"/>
                <a:cs typeface="Calibri" panose="020F0502020204030204" pitchFamily="34" charset="0"/>
              </a:rPr>
              <a:t>P</a:t>
            </a:r>
            <a:r>
              <a:rPr lang="en-US" sz="1800" b="0" i="0" u="none" strike="noStrike" baseline="0" dirty="0">
                <a:latin typeface="Calibri" panose="020F0502020204030204" pitchFamily="34" charset="0"/>
                <a:cs typeface="Calibri" panose="020F0502020204030204" pitchFamily="34" charset="0"/>
              </a:rPr>
              <a:t>rivate information as a database. </a:t>
            </a:r>
          </a:p>
          <a:p>
            <a:pPr algn="l"/>
            <a:endParaRPr lang="en-US" sz="1800" b="0" i="0" u="none" strike="noStrike" baseline="0" dirty="0">
              <a:latin typeface="Calibri" panose="020F0502020204030204" pitchFamily="34" charset="0"/>
              <a:cs typeface="Calibri" panose="020F0502020204030204" pitchFamily="34" charset="0"/>
            </a:endParaRPr>
          </a:p>
          <a:p>
            <a:pPr algn="l"/>
            <a:r>
              <a:rPr lang="en-US" sz="1800" b="0" i="0" u="none" strike="noStrike" baseline="0" dirty="0">
                <a:latin typeface="Calibri" panose="020F0502020204030204" pitchFamily="34" charset="0"/>
                <a:cs typeface="Calibri" panose="020F0502020204030204" pitchFamily="34" charset="0"/>
              </a:rPr>
              <a:t>The agent simply tells the environment what it wants to do, and the environment tries</a:t>
            </a:r>
          </a:p>
          <a:p>
            <a:pPr algn="l"/>
            <a:r>
              <a:rPr lang="en-US" sz="1800" b="0" i="0" u="none" strike="noStrike" baseline="0" dirty="0">
                <a:latin typeface="Calibri" panose="020F0502020204030204" pitchFamily="34" charset="0"/>
                <a:cs typeface="Calibri" panose="020F0502020204030204" pitchFamily="34" charset="0"/>
              </a:rPr>
              <a:t>to make that happen, maintaining the state so it’s always a correct picture of the current situation.</a:t>
            </a: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6A7885C-0B47-4A2B-AF8F-769EB8C5FF9E}"/>
              </a:ext>
            </a:extLst>
          </p:cNvPr>
          <p:cNvSpPr txBox="1"/>
          <p:nvPr/>
        </p:nvSpPr>
        <p:spPr>
          <a:xfrm>
            <a:off x="381000" y="5181600"/>
            <a:ext cx="8458200" cy="923330"/>
          </a:xfrm>
          <a:prstGeom prst="rect">
            <a:avLst/>
          </a:prstGeom>
          <a:noFill/>
        </p:spPr>
        <p:txBody>
          <a:bodyPr wrap="square">
            <a:spAutoFit/>
          </a:bodyPr>
          <a:lstStyle/>
          <a:p>
            <a:pPr algn="l"/>
            <a:r>
              <a:rPr lang="en-US" sz="1800" b="0" i="0" u="none" strike="noStrike" baseline="0" dirty="0">
                <a:latin typeface="Calibri" panose="020F0502020204030204" pitchFamily="34" charset="0"/>
                <a:cs typeface="Calibri" panose="020F0502020204030204" pitchFamily="34" charset="0"/>
              </a:rPr>
              <a:t>The policy, by contrast, is an algorithm that is usually controlled by a set of parameters. The parameters usually change over time as the agent plays and searches for improved action-choosing policies.</a:t>
            </a:r>
            <a:endParaRPr lang="en-US" u="sng"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0F9DDB8-829F-4585-9658-1235B5838BEB}"/>
              </a:ext>
            </a:extLst>
          </p:cNvPr>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grpSp>
        <p:nvGrpSpPr>
          <p:cNvPr id="10" name="Group 9">
            <a:extLst>
              <a:ext uri="{FF2B5EF4-FFF2-40B4-BE49-F238E27FC236}">
                <a16:creationId xmlns:a16="http://schemas.microsoft.com/office/drawing/2014/main" id="{E37B68FF-4ED5-4B5E-921E-B237B562C671}"/>
              </a:ext>
            </a:extLst>
          </p:cNvPr>
          <p:cNvGrpSpPr/>
          <p:nvPr/>
        </p:nvGrpSpPr>
        <p:grpSpPr>
          <a:xfrm>
            <a:off x="4876800" y="1752600"/>
            <a:ext cx="4191000" cy="2514600"/>
            <a:chOff x="5410200" y="1371600"/>
            <a:chExt cx="3733800" cy="2336631"/>
          </a:xfrm>
        </p:grpSpPr>
        <p:pic>
          <p:nvPicPr>
            <p:cNvPr id="5" name="Picture 4">
              <a:extLst>
                <a:ext uri="{FF2B5EF4-FFF2-40B4-BE49-F238E27FC236}">
                  <a16:creationId xmlns:a16="http://schemas.microsoft.com/office/drawing/2014/main" id="{507E2C87-5194-454B-9FC2-322F9AF65756}"/>
                </a:ext>
              </a:extLst>
            </p:cNvPr>
            <p:cNvPicPr>
              <a:picLocks noChangeAspect="1"/>
            </p:cNvPicPr>
            <p:nvPr/>
          </p:nvPicPr>
          <p:blipFill>
            <a:blip r:embed="rId3"/>
            <a:stretch>
              <a:fillRect/>
            </a:stretch>
          </p:blipFill>
          <p:spPr>
            <a:xfrm>
              <a:off x="5410200" y="1371600"/>
              <a:ext cx="3391246" cy="1806491"/>
            </a:xfrm>
            <a:prstGeom prst="rect">
              <a:avLst/>
            </a:prstGeom>
          </p:spPr>
        </p:pic>
        <p:sp>
          <p:nvSpPr>
            <p:cNvPr id="12" name="TextBox 11">
              <a:extLst>
                <a:ext uri="{FF2B5EF4-FFF2-40B4-BE49-F238E27FC236}">
                  <a16:creationId xmlns:a16="http://schemas.microsoft.com/office/drawing/2014/main" id="{FE3579B9-6A55-488B-BD75-76C18985226E}"/>
                </a:ext>
              </a:extLst>
            </p:cNvPr>
            <p:cNvSpPr txBox="1"/>
            <p:nvPr/>
          </p:nvSpPr>
          <p:spPr>
            <a:xfrm>
              <a:off x="5415643" y="3200400"/>
              <a:ext cx="3728357" cy="507831"/>
            </a:xfrm>
            <a:prstGeom prst="rect">
              <a:avLst/>
            </a:prstGeom>
            <a:noFill/>
          </p:spPr>
          <p:txBody>
            <a:bodyPr wrap="square">
              <a:spAutoFit/>
            </a:bodyPr>
            <a:lstStyle/>
            <a:p>
              <a:pPr algn="l"/>
              <a:r>
                <a:rPr lang="en-US" sz="900" b="0" i="1" u="none" strike="noStrike" baseline="0" dirty="0">
                  <a:latin typeface="FuturaStd-BookOblique"/>
                </a:rPr>
                <a:t>The environment provides the agent with the current world state and a choice of actions. The agent chooses an action and communicates that to the environment.</a:t>
              </a:r>
              <a:endParaRPr lang="en-US" sz="900" dirty="0"/>
            </a:p>
          </p:txBody>
        </p:sp>
      </p:grpSp>
    </p:spTree>
    <p:extLst>
      <p:ext uri="{BB962C8B-B14F-4D97-AF65-F5344CB8AC3E}">
        <p14:creationId xmlns:p14="http://schemas.microsoft.com/office/powerpoint/2010/main" val="1346078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fontScale="90000"/>
          </a:bodyPr>
          <a:lstStyle/>
          <a:p>
            <a:r>
              <a:rPr lang="en-US" dirty="0"/>
              <a:t>The Structure of Reinforcement Learning</a:t>
            </a:r>
            <a:br>
              <a:rPr lang="en-US" dirty="0"/>
            </a:br>
            <a:r>
              <a:rPr lang="en-US" sz="1800" b="1" i="1" u="none" strike="noStrike" baseline="0" dirty="0">
                <a:latin typeface="FuturaStd-CondensedBoldObl"/>
              </a:rPr>
              <a:t>Step 1: The Agent Selects an Action</a:t>
            </a:r>
            <a:endParaRPr lang="en-US" dirty="0"/>
          </a:p>
        </p:txBody>
      </p:sp>
      <p:sp>
        <p:nvSpPr>
          <p:cNvPr id="9" name="TextBox 8">
            <a:extLst>
              <a:ext uri="{FF2B5EF4-FFF2-40B4-BE49-F238E27FC236}">
                <a16:creationId xmlns:a16="http://schemas.microsoft.com/office/drawing/2014/main" id="{5D23CEDD-9423-4B0B-ACAD-0718134E4AC1}"/>
              </a:ext>
            </a:extLst>
          </p:cNvPr>
          <p:cNvSpPr txBox="1"/>
          <p:nvPr/>
        </p:nvSpPr>
        <p:spPr>
          <a:xfrm>
            <a:off x="304800" y="1219200"/>
            <a:ext cx="4419600" cy="2862322"/>
          </a:xfrm>
          <a:prstGeom prst="rect">
            <a:avLst/>
          </a:prstGeom>
          <a:noFill/>
        </p:spPr>
        <p:txBody>
          <a:bodyPr wrap="square">
            <a:spAutoFit/>
          </a:bodyPr>
          <a:lstStyle/>
          <a:p>
            <a:pPr algn="l"/>
            <a:r>
              <a:rPr lang="en-US" sz="1800" b="0" i="0" u="none" strike="noStrike" baseline="0" dirty="0">
                <a:latin typeface="Calibri" panose="020F0502020204030204" pitchFamily="34" charset="0"/>
                <a:cs typeface="Calibri" panose="020F0502020204030204" pitchFamily="34" charset="0"/>
              </a:rPr>
              <a:t>At the start of training, we place the environment into an </a:t>
            </a:r>
            <a:r>
              <a:rPr lang="en-US" sz="1800" b="0" i="1" u="sng" strike="noStrike" baseline="0" dirty="0">
                <a:latin typeface="Calibri" panose="020F0502020204030204" pitchFamily="34" charset="0"/>
                <a:cs typeface="Calibri" panose="020F0502020204030204" pitchFamily="34" charset="0"/>
              </a:rPr>
              <a:t>initial stat</a:t>
            </a:r>
            <a:r>
              <a:rPr lang="en-US" sz="1800" b="0" i="1" u="none" strike="noStrike" baseline="0" dirty="0">
                <a:latin typeface="Calibri" panose="020F0502020204030204" pitchFamily="34" charset="0"/>
                <a:cs typeface="Calibri" panose="020F0502020204030204" pitchFamily="34" charset="0"/>
              </a:rPr>
              <a:t>e</a:t>
            </a:r>
            <a:r>
              <a:rPr lang="en-US" sz="1800" b="0" i="0" u="none" strike="noStrike" baseline="0" dirty="0">
                <a:latin typeface="Calibri" panose="020F0502020204030204" pitchFamily="34" charset="0"/>
                <a:cs typeface="Calibri" panose="020F0502020204030204" pitchFamily="34" charset="0"/>
              </a:rPr>
              <a:t>. In a board game, this is the setup for the start of a new game. In our elevator example, this might be placing all elevator cars on the ground floor. </a:t>
            </a:r>
          </a:p>
          <a:p>
            <a:pPr algn="l"/>
            <a:endParaRPr lang="en-US" sz="1800" b="0" i="0" u="none" strike="noStrike" baseline="0" dirty="0">
              <a:latin typeface="Calibri" panose="020F0502020204030204" pitchFamily="34" charset="0"/>
              <a:cs typeface="Calibri" panose="020F0502020204030204" pitchFamily="34" charset="0"/>
            </a:endParaRPr>
          </a:p>
          <a:p>
            <a:pPr algn="l"/>
            <a:r>
              <a:rPr lang="en-US" sz="1800" b="0" i="0" u="none" strike="noStrike" baseline="0" dirty="0">
                <a:latin typeface="Calibri" panose="020F0502020204030204" pitchFamily="34" charset="0"/>
                <a:cs typeface="Calibri" panose="020F0502020204030204" pitchFamily="34" charset="0"/>
              </a:rPr>
              <a:t>A full training cycle (such as a game from start to finish) is called an </a:t>
            </a:r>
            <a:r>
              <a:rPr lang="en-US" sz="1800" b="0" i="1" u="sng" strike="noStrike" baseline="0" dirty="0">
                <a:latin typeface="Calibri" panose="020F0502020204030204" pitchFamily="34" charset="0"/>
                <a:cs typeface="Calibri" panose="020F0502020204030204" pitchFamily="34" charset="0"/>
              </a:rPr>
              <a:t>episode</a:t>
            </a:r>
            <a:r>
              <a:rPr lang="en-US" sz="1800" b="0" i="0" u="none" strike="noStrike" baseline="0" dirty="0">
                <a:latin typeface="Calibri" panose="020F0502020204030204" pitchFamily="34" charset="0"/>
                <a:cs typeface="Calibri" panose="020F0502020204030204" pitchFamily="34" charset="0"/>
              </a:rPr>
              <a:t>. We generally expect to teach the agent over a great many episodes</a:t>
            </a: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6A7885C-0B47-4A2B-AF8F-769EB8C5FF9E}"/>
              </a:ext>
            </a:extLst>
          </p:cNvPr>
          <p:cNvSpPr txBox="1"/>
          <p:nvPr/>
        </p:nvSpPr>
        <p:spPr>
          <a:xfrm>
            <a:off x="152400" y="4800600"/>
            <a:ext cx="8763000" cy="1477328"/>
          </a:xfrm>
          <a:prstGeom prst="rect">
            <a:avLst/>
          </a:prstGeom>
          <a:noFill/>
        </p:spPr>
        <p:txBody>
          <a:bodyPr wrap="square">
            <a:spAutoFit/>
          </a:bodyPr>
          <a:lstStyle/>
          <a:p>
            <a:pPr algn="l"/>
            <a:r>
              <a:rPr lang="en-US" sz="1800" b="0" i="0" u="none" strike="noStrike" baseline="0" dirty="0">
                <a:latin typeface="Calibri" panose="020F0502020204030204" pitchFamily="34" charset="0"/>
                <a:cs typeface="Calibri" panose="020F0502020204030204" pitchFamily="34" charset="0"/>
              </a:rPr>
              <a:t>Recall that the environment is the world in which all of our agent’s actions take place. The environment is completely described by a set of numbers that are collectively called the </a:t>
            </a:r>
            <a:r>
              <a:rPr lang="en-US" sz="1800" b="0" i="1" u="sng" strike="noStrike" baseline="0" dirty="0">
                <a:latin typeface="Calibri" panose="020F0502020204030204" pitchFamily="34" charset="0"/>
                <a:cs typeface="Calibri" panose="020F0502020204030204" pitchFamily="34" charset="0"/>
              </a:rPr>
              <a:t>environmental state</a:t>
            </a:r>
            <a:r>
              <a:rPr lang="en-US" sz="1800" b="0" i="0" u="none" strike="noStrike" baseline="0" dirty="0">
                <a:latin typeface="Calibri" panose="020F0502020204030204" pitchFamily="34" charset="0"/>
                <a:cs typeface="Calibri" panose="020F0502020204030204" pitchFamily="34" charset="0"/>
              </a:rPr>
              <a:t>, the </a:t>
            </a:r>
            <a:r>
              <a:rPr lang="en-US" sz="1800" b="0" i="1" u="sng" strike="noStrike" baseline="0" dirty="0">
                <a:latin typeface="Calibri" panose="020F0502020204030204" pitchFamily="34" charset="0"/>
                <a:cs typeface="Calibri" panose="020F0502020204030204" pitchFamily="34" charset="0"/>
              </a:rPr>
              <a:t>state variables</a:t>
            </a:r>
            <a:r>
              <a:rPr lang="en-US" sz="1800" b="0" i="0" u="none" strike="noStrike" baseline="0" dirty="0">
                <a:latin typeface="Calibri" panose="020F0502020204030204" pitchFamily="34" charset="0"/>
                <a:cs typeface="Calibri" panose="020F0502020204030204" pitchFamily="34" charset="0"/>
              </a:rPr>
              <a:t>, or simply the </a:t>
            </a:r>
            <a:r>
              <a:rPr lang="en-US" sz="1800" b="0" i="1" u="sng" strike="noStrike" baseline="0" dirty="0">
                <a:latin typeface="Calibri" panose="020F0502020204030204" pitchFamily="34" charset="0"/>
                <a:cs typeface="Calibri" panose="020F0502020204030204" pitchFamily="34" charset="0"/>
              </a:rPr>
              <a:t>state</a:t>
            </a:r>
            <a:r>
              <a:rPr lang="en-US" sz="1800" b="0" i="0" u="sng" strike="noStrike" baseline="0" dirty="0">
                <a:latin typeface="Calibri" panose="020F0502020204030204" pitchFamily="34" charset="0"/>
                <a:cs typeface="Calibri" panose="020F0502020204030204" pitchFamily="34" charset="0"/>
              </a:rPr>
              <a:t>.</a:t>
            </a:r>
            <a:r>
              <a:rPr lang="en-US" sz="1800" b="0" i="0" u="none" strike="noStrike" baseline="0" dirty="0">
                <a:latin typeface="Calibri" panose="020F0502020204030204" pitchFamily="34" charset="0"/>
                <a:cs typeface="Calibri" panose="020F0502020204030204" pitchFamily="34" charset="0"/>
              </a:rPr>
              <a:t> The state is commonly made up of the position of all the markers on the board, plus any game assets (such as game money, power-ups, hidden cards, etc.) held by each player.</a:t>
            </a:r>
            <a:endParaRPr lang="en-US" u="sng"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0F9DDB8-829F-4585-9658-1235B5838BEB}"/>
              </a:ext>
            </a:extLst>
          </p:cNvPr>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grpSp>
        <p:nvGrpSpPr>
          <p:cNvPr id="10" name="Group 9">
            <a:extLst>
              <a:ext uri="{FF2B5EF4-FFF2-40B4-BE49-F238E27FC236}">
                <a16:creationId xmlns:a16="http://schemas.microsoft.com/office/drawing/2014/main" id="{E37B68FF-4ED5-4B5E-921E-B237B562C671}"/>
              </a:ext>
            </a:extLst>
          </p:cNvPr>
          <p:cNvGrpSpPr/>
          <p:nvPr/>
        </p:nvGrpSpPr>
        <p:grpSpPr>
          <a:xfrm>
            <a:off x="4876800" y="1752600"/>
            <a:ext cx="4191000" cy="2514600"/>
            <a:chOff x="5410200" y="1371600"/>
            <a:chExt cx="3733800" cy="2336631"/>
          </a:xfrm>
        </p:grpSpPr>
        <p:pic>
          <p:nvPicPr>
            <p:cNvPr id="5" name="Picture 4">
              <a:extLst>
                <a:ext uri="{FF2B5EF4-FFF2-40B4-BE49-F238E27FC236}">
                  <a16:creationId xmlns:a16="http://schemas.microsoft.com/office/drawing/2014/main" id="{507E2C87-5194-454B-9FC2-322F9AF65756}"/>
                </a:ext>
              </a:extLst>
            </p:cNvPr>
            <p:cNvPicPr>
              <a:picLocks noChangeAspect="1"/>
            </p:cNvPicPr>
            <p:nvPr/>
          </p:nvPicPr>
          <p:blipFill>
            <a:blip r:embed="rId3"/>
            <a:stretch>
              <a:fillRect/>
            </a:stretch>
          </p:blipFill>
          <p:spPr>
            <a:xfrm>
              <a:off x="5410200" y="1371600"/>
              <a:ext cx="3391246" cy="1806491"/>
            </a:xfrm>
            <a:prstGeom prst="rect">
              <a:avLst/>
            </a:prstGeom>
          </p:spPr>
        </p:pic>
        <p:sp>
          <p:nvSpPr>
            <p:cNvPr id="12" name="TextBox 11">
              <a:extLst>
                <a:ext uri="{FF2B5EF4-FFF2-40B4-BE49-F238E27FC236}">
                  <a16:creationId xmlns:a16="http://schemas.microsoft.com/office/drawing/2014/main" id="{FE3579B9-6A55-488B-BD75-76C18985226E}"/>
                </a:ext>
              </a:extLst>
            </p:cNvPr>
            <p:cNvSpPr txBox="1"/>
            <p:nvPr/>
          </p:nvSpPr>
          <p:spPr>
            <a:xfrm>
              <a:off x="5415643" y="3200400"/>
              <a:ext cx="3728357" cy="507831"/>
            </a:xfrm>
            <a:prstGeom prst="rect">
              <a:avLst/>
            </a:prstGeom>
            <a:noFill/>
          </p:spPr>
          <p:txBody>
            <a:bodyPr wrap="square">
              <a:spAutoFit/>
            </a:bodyPr>
            <a:lstStyle/>
            <a:p>
              <a:pPr algn="l"/>
              <a:r>
                <a:rPr lang="en-US" sz="900" b="0" i="1" u="none" strike="noStrike" baseline="0" dirty="0">
                  <a:latin typeface="FuturaStd-BookOblique"/>
                </a:rPr>
                <a:t>The environment provides the agent with the current world state and a choice of actions. The agent chooses an action and communicates that to the environment.</a:t>
              </a:r>
              <a:endParaRPr lang="en-US" sz="900" dirty="0"/>
            </a:p>
          </p:txBody>
        </p:sp>
      </p:grpSp>
    </p:spTree>
    <p:extLst>
      <p:ext uri="{BB962C8B-B14F-4D97-AF65-F5344CB8AC3E}">
        <p14:creationId xmlns:p14="http://schemas.microsoft.com/office/powerpoint/2010/main" val="3770876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fontScale="90000"/>
          </a:bodyPr>
          <a:lstStyle/>
          <a:p>
            <a:r>
              <a:rPr lang="en-US" dirty="0"/>
              <a:t>The Structure of Reinforcement Learning</a:t>
            </a:r>
            <a:br>
              <a:rPr lang="en-US" dirty="0"/>
            </a:br>
            <a:r>
              <a:rPr lang="en-US" sz="1800" b="1" i="1" u="none" strike="noStrike" baseline="0" dirty="0">
                <a:latin typeface="FuturaStd-CondensedBoldObl"/>
              </a:rPr>
              <a:t>Step 2: The Environment Responds</a:t>
            </a:r>
            <a:endParaRPr lang="en-US" dirty="0"/>
          </a:p>
        </p:txBody>
      </p:sp>
      <p:sp>
        <p:nvSpPr>
          <p:cNvPr id="9" name="TextBox 8">
            <a:extLst>
              <a:ext uri="{FF2B5EF4-FFF2-40B4-BE49-F238E27FC236}">
                <a16:creationId xmlns:a16="http://schemas.microsoft.com/office/drawing/2014/main" id="{5D23CEDD-9423-4B0B-ACAD-0718134E4AC1}"/>
              </a:ext>
            </a:extLst>
          </p:cNvPr>
          <p:cNvSpPr txBox="1"/>
          <p:nvPr/>
        </p:nvSpPr>
        <p:spPr>
          <a:xfrm>
            <a:off x="304800" y="1219200"/>
            <a:ext cx="4419600" cy="2585323"/>
          </a:xfrm>
          <a:prstGeom prst="rect">
            <a:avLst/>
          </a:prstGeom>
          <a:noFill/>
        </p:spPr>
        <p:txBody>
          <a:bodyPr wrap="square">
            <a:spAutoFit/>
          </a:bodyPr>
          <a:lstStyle/>
          <a:p>
            <a:pPr algn="l"/>
            <a:r>
              <a:rPr lang="en-US" sz="1800" b="0" i="0" u="none" strike="noStrike" baseline="0" dirty="0">
                <a:latin typeface="Calibri" panose="020F0502020204030204" pitchFamily="34" charset="0"/>
                <a:cs typeface="Calibri" panose="020F0502020204030204" pitchFamily="34" charset="0"/>
              </a:rPr>
              <a:t>In this step, the environment processes the agent’s action to produce a new state and processes the information that follows from this change. </a:t>
            </a:r>
          </a:p>
          <a:p>
            <a:pPr algn="l"/>
            <a:endParaRPr lang="en-US" dirty="0">
              <a:latin typeface="Calibri" panose="020F0502020204030204" pitchFamily="34" charset="0"/>
              <a:cs typeface="Calibri" panose="020F0502020204030204" pitchFamily="34" charset="0"/>
            </a:endParaRPr>
          </a:p>
          <a:p>
            <a:pPr algn="l"/>
            <a:r>
              <a:rPr lang="en-US" sz="1800" b="0" i="0" u="none" strike="noStrike" baseline="0" dirty="0">
                <a:latin typeface="Calibri" panose="020F0502020204030204" pitchFamily="34" charset="0"/>
                <a:cs typeface="Calibri" panose="020F0502020204030204" pitchFamily="34" charset="0"/>
              </a:rPr>
              <a:t>The environment saves its new state in the state variables, so that they reflect the new environment when the agent next gets to choose an action.</a:t>
            </a: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6A7885C-0B47-4A2B-AF8F-769EB8C5FF9E}"/>
              </a:ext>
            </a:extLst>
          </p:cNvPr>
          <p:cNvSpPr txBox="1"/>
          <p:nvPr/>
        </p:nvSpPr>
        <p:spPr>
          <a:xfrm>
            <a:off x="304800" y="4267200"/>
            <a:ext cx="8763000" cy="1754326"/>
          </a:xfrm>
          <a:prstGeom prst="rect">
            <a:avLst/>
          </a:prstGeom>
          <a:noFill/>
        </p:spPr>
        <p:txBody>
          <a:bodyPr wrap="square">
            <a:spAutoFit/>
          </a:bodyPr>
          <a:lstStyle/>
          <a:p>
            <a:pPr algn="l"/>
            <a:r>
              <a:rPr lang="en-US" sz="1800" b="0" i="0" u="none" strike="noStrike" baseline="0" dirty="0">
                <a:latin typeface="Calibri" panose="020F0502020204030204" pitchFamily="34" charset="0"/>
                <a:cs typeface="Calibri" panose="020F0502020204030204" pitchFamily="34" charset="0"/>
              </a:rPr>
              <a:t>Both the state and the available actions are entirely replaced by their new versions. Lastly, the environment provides a reward signal that tells the agent how “good” its last chosen action was. </a:t>
            </a:r>
          </a:p>
          <a:p>
            <a:pPr algn="l"/>
            <a:endParaRPr lang="en-US" dirty="0">
              <a:latin typeface="Calibri" panose="020F0502020204030204" pitchFamily="34" charset="0"/>
              <a:cs typeface="Calibri" panose="020F0502020204030204" pitchFamily="34" charset="0"/>
            </a:endParaRPr>
          </a:p>
          <a:p>
            <a:pPr algn="l"/>
            <a:r>
              <a:rPr lang="en-US" sz="1800" b="0" i="0" u="none" strike="noStrike" baseline="0" dirty="0">
                <a:latin typeface="Calibri" panose="020F0502020204030204" pitchFamily="34" charset="0"/>
                <a:cs typeface="Calibri" panose="020F0502020204030204" pitchFamily="34" charset="0"/>
              </a:rPr>
              <a:t>The meaning of “good” is completely dependent on what this whole system is doing. In a game, good actions are moves that lead to stronger positions or even victory</a:t>
            </a:r>
            <a:endParaRPr lang="en-US" u="sng"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0F9DDB8-829F-4585-9658-1235B5838BEB}"/>
              </a:ext>
            </a:extLst>
          </p:cNvPr>
          <p:cNvSpPr/>
          <p:nvPr/>
        </p:nvSpPr>
        <p:spPr>
          <a:xfrm>
            <a:off x="5029200"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grpSp>
        <p:nvGrpSpPr>
          <p:cNvPr id="8" name="Group 7">
            <a:extLst>
              <a:ext uri="{FF2B5EF4-FFF2-40B4-BE49-F238E27FC236}">
                <a16:creationId xmlns:a16="http://schemas.microsoft.com/office/drawing/2014/main" id="{AC10DDB3-B0B4-4CE6-AA67-1EC6B61C81C5}"/>
              </a:ext>
            </a:extLst>
          </p:cNvPr>
          <p:cNvGrpSpPr/>
          <p:nvPr/>
        </p:nvGrpSpPr>
        <p:grpSpPr>
          <a:xfrm>
            <a:off x="4800600" y="1676400"/>
            <a:ext cx="4210436" cy="2152710"/>
            <a:chOff x="4800600" y="1676400"/>
            <a:chExt cx="4210436" cy="2152710"/>
          </a:xfrm>
        </p:grpSpPr>
        <p:pic>
          <p:nvPicPr>
            <p:cNvPr id="4" name="Picture 3">
              <a:extLst>
                <a:ext uri="{FF2B5EF4-FFF2-40B4-BE49-F238E27FC236}">
                  <a16:creationId xmlns:a16="http://schemas.microsoft.com/office/drawing/2014/main" id="{2F8748CA-1BDB-4F6B-9C69-7B070D3F6446}"/>
                </a:ext>
              </a:extLst>
            </p:cNvPr>
            <p:cNvPicPr>
              <a:picLocks noChangeAspect="1"/>
            </p:cNvPicPr>
            <p:nvPr/>
          </p:nvPicPr>
          <p:blipFill>
            <a:blip r:embed="rId3"/>
            <a:stretch>
              <a:fillRect/>
            </a:stretch>
          </p:blipFill>
          <p:spPr>
            <a:xfrm>
              <a:off x="4800600" y="1676400"/>
              <a:ext cx="4210436" cy="1662396"/>
            </a:xfrm>
            <a:prstGeom prst="rect">
              <a:avLst/>
            </a:prstGeom>
          </p:spPr>
        </p:pic>
        <p:sp>
          <p:nvSpPr>
            <p:cNvPr id="13" name="TextBox 12">
              <a:extLst>
                <a:ext uri="{FF2B5EF4-FFF2-40B4-BE49-F238E27FC236}">
                  <a16:creationId xmlns:a16="http://schemas.microsoft.com/office/drawing/2014/main" id="{D391F5CB-ECF6-44F1-9D7C-A187DA70BF2E}"/>
                </a:ext>
              </a:extLst>
            </p:cNvPr>
            <p:cNvSpPr txBox="1"/>
            <p:nvPr/>
          </p:nvSpPr>
          <p:spPr>
            <a:xfrm>
              <a:off x="4800600" y="3429000"/>
              <a:ext cx="4125684" cy="400110"/>
            </a:xfrm>
            <a:prstGeom prst="rect">
              <a:avLst/>
            </a:prstGeom>
            <a:noFill/>
          </p:spPr>
          <p:txBody>
            <a:bodyPr wrap="square">
              <a:spAutoFit/>
            </a:bodyPr>
            <a:lstStyle/>
            <a:p>
              <a:pPr algn="l"/>
              <a:r>
                <a:rPr lang="en-US" sz="1000" b="0" i="1" u="none" strike="noStrike" baseline="0" dirty="0">
                  <a:latin typeface="FuturaStd-BookOblique"/>
                </a:rPr>
                <a:t>Step 2 of our reinforcement learning process. This step starts with the computation of the new state (far right).</a:t>
              </a:r>
              <a:endParaRPr lang="en-US" sz="1000" dirty="0"/>
            </a:p>
          </p:txBody>
        </p:sp>
      </p:grpSp>
    </p:spTree>
    <p:extLst>
      <p:ext uri="{BB962C8B-B14F-4D97-AF65-F5344CB8AC3E}">
        <p14:creationId xmlns:p14="http://schemas.microsoft.com/office/powerpoint/2010/main" val="4227769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fontScale="90000"/>
          </a:bodyPr>
          <a:lstStyle/>
          <a:p>
            <a:r>
              <a:rPr lang="en-US" dirty="0"/>
              <a:t>The Structure of Reinforcement Learning</a:t>
            </a:r>
            <a:br>
              <a:rPr lang="en-US" dirty="0"/>
            </a:br>
            <a:r>
              <a:rPr lang="en-US" sz="1800" b="1" i="1" u="none" strike="noStrike" baseline="0" dirty="0">
                <a:latin typeface="FuturaStd-CondensedBoldObl"/>
              </a:rPr>
              <a:t>Step 3: The Agent Updates Itself</a:t>
            </a:r>
            <a:endParaRPr lang="en-US" dirty="0"/>
          </a:p>
        </p:txBody>
      </p:sp>
      <p:sp>
        <p:nvSpPr>
          <p:cNvPr id="9" name="TextBox 8">
            <a:extLst>
              <a:ext uri="{FF2B5EF4-FFF2-40B4-BE49-F238E27FC236}">
                <a16:creationId xmlns:a16="http://schemas.microsoft.com/office/drawing/2014/main" id="{5D23CEDD-9423-4B0B-ACAD-0718134E4AC1}"/>
              </a:ext>
            </a:extLst>
          </p:cNvPr>
          <p:cNvSpPr txBox="1"/>
          <p:nvPr/>
        </p:nvSpPr>
        <p:spPr>
          <a:xfrm>
            <a:off x="304800" y="1219200"/>
            <a:ext cx="4419600" cy="2862322"/>
          </a:xfrm>
          <a:prstGeom prst="rect">
            <a:avLst/>
          </a:prstGeom>
          <a:noFill/>
        </p:spPr>
        <p:txBody>
          <a:bodyPr wrap="square">
            <a:spAutoFit/>
          </a:bodyPr>
          <a:lstStyle/>
          <a:p>
            <a:pPr algn="l"/>
            <a:r>
              <a:rPr lang="en-US" sz="1800" b="0" i="0" u="none" strike="noStrike" baseline="0" dirty="0">
                <a:latin typeface="NewBaskervilleStd-Roman"/>
              </a:rPr>
              <a:t>In this step, the agent uses the reward value to update its private information and policy parameters so that the next time this situation comes around, it is able to build on what it has learned from this choice.</a:t>
            </a:r>
          </a:p>
          <a:p>
            <a:pPr algn="l"/>
            <a:endParaRPr lang="en-US" dirty="0">
              <a:latin typeface="NewBaskervilleStd-Roman"/>
            </a:endParaRPr>
          </a:p>
          <a:p>
            <a:pPr algn="l"/>
            <a:r>
              <a:rPr lang="en-US" sz="1800" b="0" i="0" u="none" strike="noStrike" baseline="0" dirty="0">
                <a:latin typeface="NewBaskervilleStd-Roman"/>
              </a:rPr>
              <a:t>After Step 3, the agent might wait quietly until the environment tells it that it’s time to take action again. Alternatively, it can immediately start planning for its next move. </a:t>
            </a:r>
            <a:endParaRPr lang="en-US" dirty="0"/>
          </a:p>
        </p:txBody>
      </p:sp>
      <p:sp>
        <p:nvSpPr>
          <p:cNvPr id="11" name="TextBox 10">
            <a:extLst>
              <a:ext uri="{FF2B5EF4-FFF2-40B4-BE49-F238E27FC236}">
                <a16:creationId xmlns:a16="http://schemas.microsoft.com/office/drawing/2014/main" id="{66A7885C-0B47-4A2B-AF8F-769EB8C5FF9E}"/>
              </a:ext>
            </a:extLst>
          </p:cNvPr>
          <p:cNvSpPr txBox="1"/>
          <p:nvPr/>
        </p:nvSpPr>
        <p:spPr>
          <a:xfrm>
            <a:off x="304800" y="4168676"/>
            <a:ext cx="8763000" cy="2308324"/>
          </a:xfrm>
          <a:prstGeom prst="rect">
            <a:avLst/>
          </a:prstGeom>
          <a:noFill/>
        </p:spPr>
        <p:txBody>
          <a:bodyPr wrap="square">
            <a:spAutoFit/>
          </a:bodyPr>
          <a:lstStyle/>
          <a:p>
            <a:pPr algn="l"/>
            <a:r>
              <a:rPr lang="en-US" sz="1800" b="0" i="0" u="none" strike="noStrike" baseline="0" dirty="0">
                <a:latin typeface="NewBaskervilleStd-Roman"/>
              </a:rPr>
              <a:t>Rather than simply stashing each reward into its private information, an agent usually processes that reward in some way to extract as much value from it as possible. This might even involve changing the values for other actions. For example, if we have just won a game and received an ultimate reward, we probably want to add a little bit of that reward to each of the moves that got us to victory.</a:t>
            </a:r>
          </a:p>
          <a:p>
            <a:pPr algn="l"/>
            <a:endParaRPr lang="en-US" sz="1800" b="0" i="0" u="none" strike="noStrike" baseline="0" dirty="0">
              <a:latin typeface="NewBaskervilleStd-Roman"/>
            </a:endParaRPr>
          </a:p>
          <a:p>
            <a:pPr algn="l"/>
            <a:r>
              <a:rPr lang="en-US" sz="1800" b="0" i="0" u="none" strike="noStrike" baseline="0" dirty="0">
                <a:latin typeface="NewBaskervilleStd-Roman"/>
              </a:rPr>
              <a:t>The goal of reinforcement learning is to discover ways to help the agent in this scenario learn from the feedback to choose actions that bring it the best possible rewards</a:t>
            </a:r>
            <a:endParaRPr lang="en-US" u="sng" dirty="0"/>
          </a:p>
        </p:txBody>
      </p:sp>
      <p:sp>
        <p:nvSpPr>
          <p:cNvPr id="7" name="Rectangle 6">
            <a:extLst>
              <a:ext uri="{FF2B5EF4-FFF2-40B4-BE49-F238E27FC236}">
                <a16:creationId xmlns:a16="http://schemas.microsoft.com/office/drawing/2014/main" id="{20F9DDB8-829F-4585-9658-1235B5838BEB}"/>
              </a:ext>
            </a:extLst>
          </p:cNvPr>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pic>
        <p:nvPicPr>
          <p:cNvPr id="5" name="Picture 4">
            <a:extLst>
              <a:ext uri="{FF2B5EF4-FFF2-40B4-BE49-F238E27FC236}">
                <a16:creationId xmlns:a16="http://schemas.microsoft.com/office/drawing/2014/main" id="{0E28BE73-678D-4E40-8518-919FF059816E}"/>
              </a:ext>
            </a:extLst>
          </p:cNvPr>
          <p:cNvPicPr>
            <a:picLocks noChangeAspect="1"/>
          </p:cNvPicPr>
          <p:nvPr/>
        </p:nvPicPr>
        <p:blipFill>
          <a:blip r:embed="rId3"/>
          <a:stretch>
            <a:fillRect/>
          </a:stretch>
        </p:blipFill>
        <p:spPr>
          <a:xfrm>
            <a:off x="5334000" y="1371600"/>
            <a:ext cx="3438994" cy="2299158"/>
          </a:xfrm>
          <a:prstGeom prst="rect">
            <a:avLst/>
          </a:prstGeom>
        </p:spPr>
      </p:pic>
      <p:sp>
        <p:nvSpPr>
          <p:cNvPr id="12" name="TextBox 11">
            <a:extLst>
              <a:ext uri="{FF2B5EF4-FFF2-40B4-BE49-F238E27FC236}">
                <a16:creationId xmlns:a16="http://schemas.microsoft.com/office/drawing/2014/main" id="{1284CE60-76A5-47F4-9DD9-8F085BDE7CDC}"/>
              </a:ext>
            </a:extLst>
          </p:cNvPr>
          <p:cNvSpPr txBox="1"/>
          <p:nvPr/>
        </p:nvSpPr>
        <p:spPr>
          <a:xfrm>
            <a:off x="5638800" y="3657600"/>
            <a:ext cx="2971800" cy="553998"/>
          </a:xfrm>
          <a:prstGeom prst="rect">
            <a:avLst/>
          </a:prstGeom>
          <a:noFill/>
        </p:spPr>
        <p:txBody>
          <a:bodyPr wrap="square">
            <a:spAutoFit/>
          </a:bodyPr>
          <a:lstStyle/>
          <a:p>
            <a:pPr algn="l"/>
            <a:r>
              <a:rPr lang="en-US" sz="1000" b="0" i="1" u="none" strike="noStrike" baseline="0" dirty="0">
                <a:latin typeface="FuturaStd-BookOblique"/>
              </a:rPr>
              <a:t>Step 3 of our reinforcement learning process,</a:t>
            </a:r>
          </a:p>
          <a:p>
            <a:pPr algn="l"/>
            <a:r>
              <a:rPr lang="en-US" sz="1000" b="0" i="1" u="none" strike="noStrike" baseline="0" dirty="0">
                <a:latin typeface="FuturaStd-BookOblique"/>
              </a:rPr>
              <a:t>where the agent updates itself in response to the reward</a:t>
            </a:r>
            <a:endParaRPr lang="en-US" sz="1000" dirty="0"/>
          </a:p>
        </p:txBody>
      </p:sp>
    </p:spTree>
    <p:extLst>
      <p:ext uri="{BB962C8B-B14F-4D97-AF65-F5344CB8AC3E}">
        <p14:creationId xmlns:p14="http://schemas.microsoft.com/office/powerpoint/2010/main" val="3221492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F232-BAF2-0F4B-8FAA-370AB4CD824C}"/>
              </a:ext>
            </a:extLst>
          </p:cNvPr>
          <p:cNvSpPr>
            <a:spLocks noGrp="1"/>
          </p:cNvSpPr>
          <p:nvPr>
            <p:ph type="title"/>
          </p:nvPr>
        </p:nvSpPr>
        <p:spPr/>
        <p:txBody>
          <a:bodyPr/>
          <a:lstStyle/>
          <a:p>
            <a:r>
              <a:rPr lang="en-US"/>
              <a:t>Flippers game</a:t>
            </a:r>
          </a:p>
        </p:txBody>
      </p:sp>
      <p:pic>
        <p:nvPicPr>
          <p:cNvPr id="4" name="Content Placeholder 3">
            <a:extLst>
              <a:ext uri="{FF2B5EF4-FFF2-40B4-BE49-F238E27FC236}">
                <a16:creationId xmlns:a16="http://schemas.microsoft.com/office/drawing/2014/main" id="{E14A8599-FAF0-9E4C-A3E9-2A4E6FC648F1}"/>
              </a:ext>
            </a:extLst>
          </p:cNvPr>
          <p:cNvPicPr>
            <a:picLocks noGrp="1" noChangeAspect="1"/>
          </p:cNvPicPr>
          <p:nvPr>
            <p:ph idx="1"/>
          </p:nvPr>
        </p:nvPicPr>
        <p:blipFill>
          <a:blip r:embed="rId2"/>
          <a:stretch>
            <a:fillRect/>
          </a:stretch>
        </p:blipFill>
        <p:spPr>
          <a:xfrm>
            <a:off x="381000" y="1600200"/>
            <a:ext cx="5072960" cy="4525963"/>
          </a:xfrm>
          <a:prstGeom prst="rect">
            <a:avLst/>
          </a:prstGeom>
        </p:spPr>
      </p:pic>
      <p:sp>
        <p:nvSpPr>
          <p:cNvPr id="5" name="TextBox 4">
            <a:extLst>
              <a:ext uri="{FF2B5EF4-FFF2-40B4-BE49-F238E27FC236}">
                <a16:creationId xmlns:a16="http://schemas.microsoft.com/office/drawing/2014/main" id="{F33FBC4F-9B5D-5F47-AD20-09267AA75A59}"/>
              </a:ext>
            </a:extLst>
          </p:cNvPr>
          <p:cNvSpPr txBox="1"/>
          <p:nvPr/>
        </p:nvSpPr>
        <p:spPr>
          <a:xfrm>
            <a:off x="5867400" y="2308909"/>
            <a:ext cx="2607297" cy="3108543"/>
          </a:xfrm>
          <a:prstGeom prst="rect">
            <a:avLst/>
          </a:prstGeom>
          <a:noFill/>
        </p:spPr>
        <p:txBody>
          <a:bodyPr wrap="square" rtlCol="0">
            <a:spAutoFit/>
          </a:bodyPr>
          <a:lstStyle/>
          <a:p>
            <a:pPr marL="285750" indent="-285750">
              <a:buFont typeface="Arial" panose="020B0604020202020204" pitchFamily="34" charset="0"/>
              <a:buChar char="•"/>
            </a:pPr>
            <a:r>
              <a:rPr lang="en-US" sz="2800"/>
              <a:t>Create row or column with dots in the least number of steps.</a:t>
            </a:r>
          </a:p>
          <a:p>
            <a:pPr marL="285750" indent="-285750">
              <a:buFont typeface="Arial" panose="020B0604020202020204" pitchFamily="34" charset="0"/>
              <a:buChar char="•"/>
            </a:pPr>
            <a:r>
              <a:rPr lang="en-US" sz="2800"/>
              <a:t>There is some stochasticity</a:t>
            </a:r>
          </a:p>
        </p:txBody>
      </p:sp>
    </p:spTree>
    <p:extLst>
      <p:ext uri="{BB962C8B-B14F-4D97-AF65-F5344CB8AC3E}">
        <p14:creationId xmlns:p14="http://schemas.microsoft.com/office/powerpoint/2010/main" val="2263872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831C7-85BC-4A25-B6FC-FB9B08C03E98}"/>
              </a:ext>
            </a:extLst>
          </p:cNvPr>
          <p:cNvSpPr>
            <a:spLocks noGrp="1"/>
          </p:cNvSpPr>
          <p:nvPr>
            <p:ph type="title"/>
          </p:nvPr>
        </p:nvSpPr>
        <p:spPr/>
        <p:txBody>
          <a:bodyPr>
            <a:normAutofit fontScale="90000"/>
          </a:bodyPr>
          <a:lstStyle/>
          <a:p>
            <a:r>
              <a:rPr lang="en-US" dirty="0"/>
              <a:t>How does Reinforcement Leaning Work ? </a:t>
            </a:r>
          </a:p>
        </p:txBody>
      </p:sp>
      <p:sp>
        <p:nvSpPr>
          <p:cNvPr id="8" name="TextBox 7">
            <a:extLst>
              <a:ext uri="{FF2B5EF4-FFF2-40B4-BE49-F238E27FC236}">
                <a16:creationId xmlns:a16="http://schemas.microsoft.com/office/drawing/2014/main" id="{6422F589-0C3E-4069-B9A6-98386C7FE9F9}"/>
              </a:ext>
            </a:extLst>
          </p:cNvPr>
          <p:cNvSpPr txBox="1"/>
          <p:nvPr/>
        </p:nvSpPr>
        <p:spPr>
          <a:xfrm>
            <a:off x="304800" y="6400800"/>
            <a:ext cx="7620000" cy="246221"/>
          </a:xfrm>
          <a:prstGeom prst="rect">
            <a:avLst/>
          </a:prstGeom>
          <a:noFill/>
        </p:spPr>
        <p:txBody>
          <a:bodyPr wrap="square">
            <a:spAutoFit/>
          </a:bodyPr>
          <a:lstStyle/>
          <a:p>
            <a:r>
              <a:rPr lang="en-US" sz="1000" dirty="0"/>
              <a:t>https://towardsdatascience.com/reinforcement-learning-101-e24b50e1d292</a:t>
            </a:r>
          </a:p>
        </p:txBody>
      </p:sp>
      <p:pic>
        <p:nvPicPr>
          <p:cNvPr id="3" name="Picture 2">
            <a:extLst>
              <a:ext uri="{FF2B5EF4-FFF2-40B4-BE49-F238E27FC236}">
                <a16:creationId xmlns:a16="http://schemas.microsoft.com/office/drawing/2014/main" id="{42229E40-1F29-46D3-8DD8-3A25274716CF}"/>
              </a:ext>
            </a:extLst>
          </p:cNvPr>
          <p:cNvPicPr>
            <a:picLocks noChangeAspect="1"/>
          </p:cNvPicPr>
          <p:nvPr/>
        </p:nvPicPr>
        <p:blipFill>
          <a:blip r:embed="rId2"/>
          <a:stretch>
            <a:fillRect/>
          </a:stretch>
        </p:blipFill>
        <p:spPr>
          <a:xfrm>
            <a:off x="1968953" y="1600200"/>
            <a:ext cx="5162550" cy="1989970"/>
          </a:xfrm>
          <a:prstGeom prst="rect">
            <a:avLst/>
          </a:prstGeom>
        </p:spPr>
      </p:pic>
      <p:sp>
        <p:nvSpPr>
          <p:cNvPr id="10" name="TextBox 9">
            <a:extLst>
              <a:ext uri="{FF2B5EF4-FFF2-40B4-BE49-F238E27FC236}">
                <a16:creationId xmlns:a16="http://schemas.microsoft.com/office/drawing/2014/main" id="{612EE485-077A-6D43-8B95-C46F425422F8}"/>
              </a:ext>
            </a:extLst>
          </p:cNvPr>
          <p:cNvSpPr txBox="1"/>
          <p:nvPr/>
        </p:nvSpPr>
        <p:spPr>
          <a:xfrm>
            <a:off x="500743" y="4636532"/>
            <a:ext cx="8577941" cy="369332"/>
          </a:xfrm>
          <a:prstGeom prst="rect">
            <a:avLst/>
          </a:prstGeom>
          <a:noFill/>
        </p:spPr>
        <p:txBody>
          <a:bodyPr wrap="square">
            <a:spAutoFit/>
          </a:bodyPr>
          <a:lstStyle/>
          <a:p>
            <a:r>
              <a:rPr lang="en-US">
                <a:hlinkClick r:id="rId3"/>
              </a:rPr>
              <a:t>https://cs.stanford.edu/people/karpathy/convnetjs/demo/rldemo.html</a:t>
            </a:r>
            <a:endParaRPr lang="en-US"/>
          </a:p>
        </p:txBody>
      </p:sp>
      <p:sp>
        <p:nvSpPr>
          <p:cNvPr id="4" name="TextBox 3">
            <a:extLst>
              <a:ext uri="{FF2B5EF4-FFF2-40B4-BE49-F238E27FC236}">
                <a16:creationId xmlns:a16="http://schemas.microsoft.com/office/drawing/2014/main" id="{FE3003B7-9C05-C547-AC2C-AD191A32CBE8}"/>
              </a:ext>
            </a:extLst>
          </p:cNvPr>
          <p:cNvSpPr txBox="1"/>
          <p:nvPr/>
        </p:nvSpPr>
        <p:spPr>
          <a:xfrm>
            <a:off x="500743" y="4267200"/>
            <a:ext cx="3405741" cy="369332"/>
          </a:xfrm>
          <a:prstGeom prst="rect">
            <a:avLst/>
          </a:prstGeom>
          <a:noFill/>
        </p:spPr>
        <p:txBody>
          <a:bodyPr wrap="none" rtlCol="0">
            <a:spAutoFit/>
          </a:bodyPr>
          <a:lstStyle/>
          <a:p>
            <a:r>
              <a:rPr lang="en-US"/>
              <a:t>Activity #1: In the following demo:</a:t>
            </a:r>
          </a:p>
        </p:txBody>
      </p:sp>
      <p:sp>
        <p:nvSpPr>
          <p:cNvPr id="11" name="TextBox 10">
            <a:extLst>
              <a:ext uri="{FF2B5EF4-FFF2-40B4-BE49-F238E27FC236}">
                <a16:creationId xmlns:a16="http://schemas.microsoft.com/office/drawing/2014/main" id="{649EC786-1BE6-9A47-A1F7-AB9DAF2BEB06}"/>
              </a:ext>
            </a:extLst>
          </p:cNvPr>
          <p:cNvSpPr txBox="1"/>
          <p:nvPr/>
        </p:nvSpPr>
        <p:spPr>
          <a:xfrm>
            <a:off x="500743" y="4953000"/>
            <a:ext cx="8577941" cy="1477328"/>
          </a:xfrm>
          <a:prstGeom prst="rect">
            <a:avLst/>
          </a:prstGeom>
          <a:noFill/>
        </p:spPr>
        <p:txBody>
          <a:bodyPr wrap="square">
            <a:spAutoFit/>
          </a:bodyPr>
          <a:lstStyle/>
          <a:p>
            <a:r>
              <a:rPr lang="en-US"/>
              <a:t>1. What is the enviornment?</a:t>
            </a:r>
          </a:p>
          <a:p>
            <a:r>
              <a:rPr lang="en-US"/>
              <a:t>2. What is the agent?</a:t>
            </a:r>
          </a:p>
          <a:p>
            <a:r>
              <a:rPr lang="en-US"/>
              <a:t>3. What are the actions?</a:t>
            </a:r>
          </a:p>
          <a:p>
            <a:r>
              <a:rPr lang="en-US"/>
              <a:t>4. What is the state?</a:t>
            </a:r>
          </a:p>
          <a:p>
            <a:r>
              <a:rPr lang="en-US"/>
              <a:t>5. What are the rewards?</a:t>
            </a:r>
          </a:p>
        </p:txBody>
      </p:sp>
    </p:spTree>
    <p:extLst>
      <p:ext uri="{BB962C8B-B14F-4D97-AF65-F5344CB8AC3E}">
        <p14:creationId xmlns:p14="http://schemas.microsoft.com/office/powerpoint/2010/main" val="1847411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F232-BAF2-0F4B-8FAA-370AB4CD824C}"/>
              </a:ext>
            </a:extLst>
          </p:cNvPr>
          <p:cNvSpPr>
            <a:spLocks noGrp="1"/>
          </p:cNvSpPr>
          <p:nvPr>
            <p:ph type="title"/>
          </p:nvPr>
        </p:nvSpPr>
        <p:spPr/>
        <p:txBody>
          <a:bodyPr/>
          <a:lstStyle/>
          <a:p>
            <a:r>
              <a:rPr lang="en-US"/>
              <a:t>Flippers game</a:t>
            </a:r>
          </a:p>
        </p:txBody>
      </p:sp>
      <p:pic>
        <p:nvPicPr>
          <p:cNvPr id="8" name="Picture 7">
            <a:extLst>
              <a:ext uri="{FF2B5EF4-FFF2-40B4-BE49-F238E27FC236}">
                <a16:creationId xmlns:a16="http://schemas.microsoft.com/office/drawing/2014/main" id="{A881F730-4E6F-1548-AC3D-4AA6F92E7C4A}"/>
              </a:ext>
            </a:extLst>
          </p:cNvPr>
          <p:cNvPicPr>
            <a:picLocks noChangeAspect="1"/>
          </p:cNvPicPr>
          <p:nvPr/>
        </p:nvPicPr>
        <p:blipFill>
          <a:blip r:embed="rId2"/>
          <a:stretch>
            <a:fillRect/>
          </a:stretch>
        </p:blipFill>
        <p:spPr>
          <a:xfrm>
            <a:off x="971671" y="2133600"/>
            <a:ext cx="7391158" cy="3378200"/>
          </a:xfrm>
          <a:prstGeom prst="rect">
            <a:avLst/>
          </a:prstGeom>
        </p:spPr>
      </p:pic>
    </p:spTree>
    <p:extLst>
      <p:ext uri="{BB962C8B-B14F-4D97-AF65-F5344CB8AC3E}">
        <p14:creationId xmlns:p14="http://schemas.microsoft.com/office/powerpoint/2010/main" val="1536778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A827-5616-F04B-A559-8F4C360CA325}"/>
              </a:ext>
            </a:extLst>
          </p:cNvPr>
          <p:cNvSpPr>
            <a:spLocks noGrp="1"/>
          </p:cNvSpPr>
          <p:nvPr>
            <p:ph type="title"/>
          </p:nvPr>
        </p:nvSpPr>
        <p:spPr/>
        <p:txBody>
          <a:bodyPr/>
          <a:lstStyle/>
          <a:p>
            <a:r>
              <a:rPr lang="en-US"/>
              <a:t>Q-learning</a:t>
            </a:r>
          </a:p>
        </p:txBody>
      </p:sp>
      <p:sp>
        <p:nvSpPr>
          <p:cNvPr id="3" name="Content Placeholder 2">
            <a:extLst>
              <a:ext uri="{FF2B5EF4-FFF2-40B4-BE49-F238E27FC236}">
                <a16:creationId xmlns:a16="http://schemas.microsoft.com/office/drawing/2014/main" id="{6B6A125B-3306-D54E-9034-1C743BED403E}"/>
              </a:ext>
            </a:extLst>
          </p:cNvPr>
          <p:cNvSpPr>
            <a:spLocks noGrp="1"/>
          </p:cNvSpPr>
          <p:nvPr>
            <p:ph idx="1"/>
          </p:nvPr>
        </p:nvSpPr>
        <p:spPr/>
        <p:txBody>
          <a:bodyPr/>
          <a:lstStyle/>
          <a:p>
            <a:r>
              <a:rPr lang="en-US"/>
              <a:t>Q-learning</a:t>
            </a:r>
          </a:p>
        </p:txBody>
      </p:sp>
      <p:pic>
        <p:nvPicPr>
          <p:cNvPr id="28674" name="Picture 2" descr="Q-learning Updating Frequency - Stack Overflow">
            <a:extLst>
              <a:ext uri="{FF2B5EF4-FFF2-40B4-BE49-F238E27FC236}">
                <a16:creationId xmlns:a16="http://schemas.microsoft.com/office/drawing/2014/main" id="{6604CDFC-EAED-CD47-A9F1-B0CBFAC03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90" y="2819400"/>
            <a:ext cx="836022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13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A827-5616-F04B-A559-8F4C360CA325}"/>
              </a:ext>
            </a:extLst>
          </p:cNvPr>
          <p:cNvSpPr>
            <a:spLocks noGrp="1"/>
          </p:cNvSpPr>
          <p:nvPr>
            <p:ph type="title"/>
          </p:nvPr>
        </p:nvSpPr>
        <p:spPr/>
        <p:txBody>
          <a:bodyPr/>
          <a:lstStyle/>
          <a:p>
            <a:r>
              <a:rPr lang="en-US"/>
              <a:t>Q-learning (2)</a:t>
            </a:r>
          </a:p>
        </p:txBody>
      </p:sp>
      <p:sp>
        <p:nvSpPr>
          <p:cNvPr id="3" name="Content Placeholder 2">
            <a:extLst>
              <a:ext uri="{FF2B5EF4-FFF2-40B4-BE49-F238E27FC236}">
                <a16:creationId xmlns:a16="http://schemas.microsoft.com/office/drawing/2014/main" id="{6B6A125B-3306-D54E-9034-1C743BED403E}"/>
              </a:ext>
            </a:extLst>
          </p:cNvPr>
          <p:cNvSpPr>
            <a:spLocks noGrp="1"/>
          </p:cNvSpPr>
          <p:nvPr>
            <p:ph idx="1"/>
          </p:nvPr>
        </p:nvSpPr>
        <p:spPr/>
        <p:txBody>
          <a:bodyPr/>
          <a:lstStyle/>
          <a:p>
            <a:r>
              <a:rPr lang="en-US"/>
              <a:t>Q-learning</a:t>
            </a:r>
          </a:p>
        </p:txBody>
      </p:sp>
      <p:pic>
        <p:nvPicPr>
          <p:cNvPr id="4" name="Picture 3">
            <a:extLst>
              <a:ext uri="{FF2B5EF4-FFF2-40B4-BE49-F238E27FC236}">
                <a16:creationId xmlns:a16="http://schemas.microsoft.com/office/drawing/2014/main" id="{51A447DA-B283-9248-BE32-17F7EC966A08}"/>
              </a:ext>
            </a:extLst>
          </p:cNvPr>
          <p:cNvPicPr>
            <a:picLocks noChangeAspect="1"/>
          </p:cNvPicPr>
          <p:nvPr/>
        </p:nvPicPr>
        <p:blipFill>
          <a:blip r:embed="rId2"/>
          <a:stretch>
            <a:fillRect/>
          </a:stretch>
        </p:blipFill>
        <p:spPr>
          <a:xfrm>
            <a:off x="1344076" y="2362200"/>
            <a:ext cx="6455848" cy="3962398"/>
          </a:xfrm>
          <a:prstGeom prst="rect">
            <a:avLst/>
          </a:prstGeom>
        </p:spPr>
      </p:pic>
    </p:spTree>
    <p:extLst>
      <p:ext uri="{BB962C8B-B14F-4D97-AF65-F5344CB8AC3E}">
        <p14:creationId xmlns:p14="http://schemas.microsoft.com/office/powerpoint/2010/main" val="701543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7543-92AD-754A-ACA8-DED393A12D17}"/>
              </a:ext>
            </a:extLst>
          </p:cNvPr>
          <p:cNvSpPr>
            <a:spLocks noGrp="1"/>
          </p:cNvSpPr>
          <p:nvPr>
            <p:ph type="title"/>
          </p:nvPr>
        </p:nvSpPr>
        <p:spPr/>
        <p:txBody>
          <a:bodyPr/>
          <a:lstStyle/>
          <a:p>
            <a:r>
              <a:rPr lang="en-US"/>
              <a:t>Q-learning (3)</a:t>
            </a:r>
          </a:p>
        </p:txBody>
      </p:sp>
      <p:pic>
        <p:nvPicPr>
          <p:cNvPr id="4" name="Content Placeholder 3">
            <a:extLst>
              <a:ext uri="{FF2B5EF4-FFF2-40B4-BE49-F238E27FC236}">
                <a16:creationId xmlns:a16="http://schemas.microsoft.com/office/drawing/2014/main" id="{15FC9D8E-BF51-B646-85E5-E1D068F4F5A4}"/>
              </a:ext>
            </a:extLst>
          </p:cNvPr>
          <p:cNvPicPr>
            <a:picLocks noGrp="1" noChangeAspect="1"/>
          </p:cNvPicPr>
          <p:nvPr>
            <p:ph idx="1"/>
          </p:nvPr>
        </p:nvPicPr>
        <p:blipFill>
          <a:blip r:embed="rId2"/>
          <a:stretch>
            <a:fillRect/>
          </a:stretch>
        </p:blipFill>
        <p:spPr>
          <a:xfrm>
            <a:off x="1244600" y="1666081"/>
            <a:ext cx="6654800" cy="4394200"/>
          </a:xfrm>
          <a:prstGeom prst="rect">
            <a:avLst/>
          </a:prstGeom>
        </p:spPr>
      </p:pic>
    </p:spTree>
    <p:extLst>
      <p:ext uri="{BB962C8B-B14F-4D97-AF65-F5344CB8AC3E}">
        <p14:creationId xmlns:p14="http://schemas.microsoft.com/office/powerpoint/2010/main" val="3938942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B50C9-9E1D-B14B-9F4A-E943910DE0C2}"/>
              </a:ext>
            </a:extLst>
          </p:cNvPr>
          <p:cNvSpPr>
            <a:spLocks noGrp="1"/>
          </p:cNvSpPr>
          <p:nvPr>
            <p:ph type="title"/>
          </p:nvPr>
        </p:nvSpPr>
        <p:spPr/>
        <p:txBody>
          <a:bodyPr/>
          <a:lstStyle/>
          <a:p>
            <a:r>
              <a:rPr lang="en-US"/>
              <a:t>Q-learning (4)</a:t>
            </a:r>
          </a:p>
        </p:txBody>
      </p:sp>
      <p:pic>
        <p:nvPicPr>
          <p:cNvPr id="4" name="Content Placeholder 3">
            <a:extLst>
              <a:ext uri="{FF2B5EF4-FFF2-40B4-BE49-F238E27FC236}">
                <a16:creationId xmlns:a16="http://schemas.microsoft.com/office/drawing/2014/main" id="{D4408C95-1063-EA4D-AA2B-FF29EF4E3C75}"/>
              </a:ext>
            </a:extLst>
          </p:cNvPr>
          <p:cNvPicPr>
            <a:picLocks noGrp="1" noChangeAspect="1"/>
          </p:cNvPicPr>
          <p:nvPr>
            <p:ph idx="1"/>
          </p:nvPr>
        </p:nvPicPr>
        <p:blipFill>
          <a:blip r:embed="rId2"/>
          <a:stretch>
            <a:fillRect/>
          </a:stretch>
        </p:blipFill>
        <p:spPr>
          <a:xfrm>
            <a:off x="457200" y="1962512"/>
            <a:ext cx="8229600" cy="3801338"/>
          </a:xfrm>
          <a:prstGeom prst="rect">
            <a:avLst/>
          </a:prstGeom>
        </p:spPr>
      </p:pic>
      <p:sp>
        <p:nvSpPr>
          <p:cNvPr id="5" name="TextBox 4">
            <a:extLst>
              <a:ext uri="{FF2B5EF4-FFF2-40B4-BE49-F238E27FC236}">
                <a16:creationId xmlns:a16="http://schemas.microsoft.com/office/drawing/2014/main" id="{7A157E96-97BF-8C45-8DD4-4EACC658ACB2}"/>
              </a:ext>
            </a:extLst>
          </p:cNvPr>
          <p:cNvSpPr txBox="1"/>
          <p:nvPr/>
        </p:nvSpPr>
        <p:spPr>
          <a:xfrm>
            <a:off x="593889" y="5763850"/>
            <a:ext cx="8321511" cy="923330"/>
          </a:xfrm>
          <a:prstGeom prst="rect">
            <a:avLst/>
          </a:prstGeom>
          <a:noFill/>
        </p:spPr>
        <p:txBody>
          <a:bodyPr wrap="square" rtlCol="0">
            <a:spAutoFit/>
          </a:bodyPr>
          <a:lstStyle/>
          <a:p>
            <a:r>
              <a:rPr lang="en-US"/>
              <a:t>Amazingly enough Watkins (Watkins &amp; Dayan, 1992) show that it doesn’t matter our initial guess at the Q-table, it will converge to the optimal Q-values after exploring the environment</a:t>
            </a:r>
          </a:p>
        </p:txBody>
      </p:sp>
    </p:spTree>
    <p:extLst>
      <p:ext uri="{BB962C8B-B14F-4D97-AF65-F5344CB8AC3E}">
        <p14:creationId xmlns:p14="http://schemas.microsoft.com/office/powerpoint/2010/main" val="679535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6A3B0-6A0B-0941-B7B0-A9DED41D87A1}"/>
              </a:ext>
            </a:extLst>
          </p:cNvPr>
          <p:cNvSpPr>
            <a:spLocks noGrp="1"/>
          </p:cNvSpPr>
          <p:nvPr>
            <p:ph type="title"/>
          </p:nvPr>
        </p:nvSpPr>
        <p:spPr/>
        <p:txBody>
          <a:bodyPr/>
          <a:lstStyle/>
          <a:p>
            <a:r>
              <a:rPr lang="en-US"/>
              <a:t>SARSA</a:t>
            </a:r>
          </a:p>
        </p:txBody>
      </p:sp>
      <p:sp>
        <p:nvSpPr>
          <p:cNvPr id="3" name="Content Placeholder 2">
            <a:extLst>
              <a:ext uri="{FF2B5EF4-FFF2-40B4-BE49-F238E27FC236}">
                <a16:creationId xmlns:a16="http://schemas.microsoft.com/office/drawing/2014/main" id="{6DC8E438-75DB-9D42-8336-0DFC64FE1F8C}"/>
              </a:ext>
            </a:extLst>
          </p:cNvPr>
          <p:cNvSpPr>
            <a:spLocks noGrp="1"/>
          </p:cNvSpPr>
          <p:nvPr>
            <p:ph idx="1"/>
          </p:nvPr>
        </p:nvSpPr>
        <p:spPr>
          <a:xfrm>
            <a:off x="457200" y="1600201"/>
            <a:ext cx="8229600" cy="1676400"/>
          </a:xfrm>
        </p:spPr>
        <p:txBody>
          <a:bodyPr/>
          <a:lstStyle/>
          <a:p>
            <a:r>
              <a:rPr lang="en-US"/>
              <a:t>Q-learning can be noisy. We can use a longer average by looking at actions after the next state</a:t>
            </a:r>
          </a:p>
        </p:txBody>
      </p:sp>
      <p:pic>
        <p:nvPicPr>
          <p:cNvPr id="30722" name="Picture 2" descr="Task scheduling, resource provisioning, and load balancing on scientific  workflows using parallel SARSA reinforcement learning agents and genetic  algorithm | SpringerLink">
            <a:extLst>
              <a:ext uri="{FF2B5EF4-FFF2-40B4-BE49-F238E27FC236}">
                <a16:creationId xmlns:a16="http://schemas.microsoft.com/office/drawing/2014/main" id="{26F342A3-C328-7B45-8E56-BB6A9281A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394279"/>
            <a:ext cx="6858000" cy="292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762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3963-0B5A-7C4F-A206-4B142C22C1D6}"/>
              </a:ext>
            </a:extLst>
          </p:cNvPr>
          <p:cNvSpPr>
            <a:spLocks noGrp="1"/>
          </p:cNvSpPr>
          <p:nvPr>
            <p:ph type="title"/>
          </p:nvPr>
        </p:nvSpPr>
        <p:spPr/>
        <p:txBody>
          <a:bodyPr/>
          <a:lstStyle/>
          <a:p>
            <a:r>
              <a:rPr lang="en-US"/>
              <a:t>Q-learning and SARSA</a:t>
            </a:r>
          </a:p>
        </p:txBody>
      </p:sp>
      <p:sp>
        <p:nvSpPr>
          <p:cNvPr id="3" name="Content Placeholder 2">
            <a:extLst>
              <a:ext uri="{FF2B5EF4-FFF2-40B4-BE49-F238E27FC236}">
                <a16:creationId xmlns:a16="http://schemas.microsoft.com/office/drawing/2014/main" id="{93F67362-260C-A742-B27F-82A66BABE478}"/>
              </a:ext>
            </a:extLst>
          </p:cNvPr>
          <p:cNvSpPr>
            <a:spLocks noGrp="1"/>
          </p:cNvSpPr>
          <p:nvPr>
            <p:ph idx="1"/>
          </p:nvPr>
        </p:nvSpPr>
        <p:spPr>
          <a:xfrm>
            <a:off x="457200" y="1600201"/>
            <a:ext cx="8229600" cy="2895600"/>
          </a:xfrm>
        </p:spPr>
        <p:txBody>
          <a:bodyPr/>
          <a:lstStyle/>
          <a:p>
            <a:r>
              <a:rPr lang="en-US"/>
              <a:t>Both algorithms require the agent to explore the environment</a:t>
            </a:r>
          </a:p>
          <a:p>
            <a:r>
              <a:rPr lang="en-US"/>
              <a:t>Decisions are made in a greedy manner based on current estimate of Q values but also with some randomness</a:t>
            </a:r>
          </a:p>
        </p:txBody>
      </p:sp>
      <p:pic>
        <p:nvPicPr>
          <p:cNvPr id="31746" name="Picture 2" descr="Epsilon-Greedy Algorithm in Reinforcement Learning - GeeksforGeeks">
            <a:extLst>
              <a:ext uri="{FF2B5EF4-FFF2-40B4-BE49-F238E27FC236}">
                <a16:creationId xmlns:a16="http://schemas.microsoft.com/office/drawing/2014/main" id="{E73834BC-04DD-DE4C-850D-3AE0F1185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273" y="4495801"/>
            <a:ext cx="7555454" cy="182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803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C5B1-8966-5543-9072-568CF48D5FCA}"/>
              </a:ext>
            </a:extLst>
          </p:cNvPr>
          <p:cNvSpPr>
            <a:spLocks noGrp="1"/>
          </p:cNvSpPr>
          <p:nvPr>
            <p:ph type="title"/>
          </p:nvPr>
        </p:nvSpPr>
        <p:spPr/>
        <p:txBody>
          <a:bodyPr/>
          <a:lstStyle/>
          <a:p>
            <a:r>
              <a:rPr lang="en-US"/>
              <a:t>Limitations of classic algorithms</a:t>
            </a:r>
          </a:p>
        </p:txBody>
      </p:sp>
      <p:sp>
        <p:nvSpPr>
          <p:cNvPr id="3" name="Content Placeholder 2">
            <a:extLst>
              <a:ext uri="{FF2B5EF4-FFF2-40B4-BE49-F238E27FC236}">
                <a16:creationId xmlns:a16="http://schemas.microsoft.com/office/drawing/2014/main" id="{B6039F30-4D85-9E47-B876-8A5F5D4EF83A}"/>
              </a:ext>
            </a:extLst>
          </p:cNvPr>
          <p:cNvSpPr>
            <a:spLocks noGrp="1"/>
          </p:cNvSpPr>
          <p:nvPr>
            <p:ph idx="1"/>
          </p:nvPr>
        </p:nvSpPr>
        <p:spPr/>
        <p:txBody>
          <a:bodyPr/>
          <a:lstStyle/>
          <a:p>
            <a:r>
              <a:rPr lang="en-US"/>
              <a:t>States are usually discrete and small</a:t>
            </a:r>
          </a:p>
          <a:p>
            <a:r>
              <a:rPr lang="en-US"/>
              <a:t>If states grow too much, they are hard to explore</a:t>
            </a:r>
          </a:p>
          <a:p>
            <a:r>
              <a:rPr lang="en-US"/>
              <a:t>Classic problem of exploration and exploitation: you want to learn about the environment (explore) and at some point stick to the best possible actions without exploring (exploitation)</a:t>
            </a:r>
          </a:p>
        </p:txBody>
      </p:sp>
    </p:spTree>
    <p:extLst>
      <p:ext uri="{BB962C8B-B14F-4D97-AF65-F5344CB8AC3E}">
        <p14:creationId xmlns:p14="http://schemas.microsoft.com/office/powerpoint/2010/main" val="1562446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A86FF-3E2B-B249-A4E1-C889018B5F1A}"/>
              </a:ext>
            </a:extLst>
          </p:cNvPr>
          <p:cNvSpPr>
            <a:spLocks noGrp="1"/>
          </p:cNvSpPr>
          <p:nvPr>
            <p:ph type="title"/>
          </p:nvPr>
        </p:nvSpPr>
        <p:spPr/>
        <p:txBody>
          <a:bodyPr/>
          <a:lstStyle/>
          <a:p>
            <a:r>
              <a:rPr lang="en-US"/>
              <a:t>Limitations of classic algorithms</a:t>
            </a:r>
          </a:p>
        </p:txBody>
      </p:sp>
      <p:sp>
        <p:nvSpPr>
          <p:cNvPr id="3" name="Content Placeholder 2">
            <a:extLst>
              <a:ext uri="{FF2B5EF4-FFF2-40B4-BE49-F238E27FC236}">
                <a16:creationId xmlns:a16="http://schemas.microsoft.com/office/drawing/2014/main" id="{C12CC442-D252-164D-9025-0EFAA10C8E81}"/>
              </a:ext>
            </a:extLst>
          </p:cNvPr>
          <p:cNvSpPr>
            <a:spLocks noGrp="1"/>
          </p:cNvSpPr>
          <p:nvPr>
            <p:ph idx="1"/>
          </p:nvPr>
        </p:nvSpPr>
        <p:spPr/>
        <p:txBody>
          <a:bodyPr>
            <a:normAutofit lnSpcReduction="10000"/>
          </a:bodyPr>
          <a:lstStyle/>
          <a:p>
            <a:r>
              <a:rPr lang="en-US"/>
              <a:t>Although reinforcement learning was greatly inspired by animal behavior, the kinds of states, actions, and rewards used by the algorithms are simplistic</a:t>
            </a:r>
          </a:p>
          <a:p>
            <a:r>
              <a:rPr lang="en-US"/>
              <a:t>States, actions, and rewards are simple functions</a:t>
            </a:r>
          </a:p>
          <a:p>
            <a:r>
              <a:rPr lang="en-US"/>
              <a:t>In real life, state is highly dimensional, actions are unknown and continuous, and rewards are multi-dimensional</a:t>
            </a:r>
          </a:p>
        </p:txBody>
      </p:sp>
    </p:spTree>
    <p:extLst>
      <p:ext uri="{BB962C8B-B14F-4D97-AF65-F5344CB8AC3E}">
        <p14:creationId xmlns:p14="http://schemas.microsoft.com/office/powerpoint/2010/main" val="4045986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E43C-9843-F340-9DD9-EF5583F7D5DB}"/>
              </a:ext>
            </a:extLst>
          </p:cNvPr>
          <p:cNvSpPr>
            <a:spLocks noGrp="1"/>
          </p:cNvSpPr>
          <p:nvPr>
            <p:ph type="title"/>
          </p:nvPr>
        </p:nvSpPr>
        <p:spPr/>
        <p:txBody>
          <a:bodyPr/>
          <a:lstStyle/>
          <a:p>
            <a:r>
              <a:rPr lang="en-US"/>
              <a:t>Limitations of classic algorithms</a:t>
            </a:r>
          </a:p>
        </p:txBody>
      </p:sp>
      <p:pic>
        <p:nvPicPr>
          <p:cNvPr id="6" name="Content Placeholder 5">
            <a:extLst>
              <a:ext uri="{FF2B5EF4-FFF2-40B4-BE49-F238E27FC236}">
                <a16:creationId xmlns:a16="http://schemas.microsoft.com/office/drawing/2014/main" id="{02920795-FFB9-1744-B28C-BA40A400533E}"/>
              </a:ext>
            </a:extLst>
          </p:cNvPr>
          <p:cNvPicPr>
            <a:picLocks noGrp="1" noChangeAspect="1"/>
          </p:cNvPicPr>
          <p:nvPr>
            <p:ph idx="1"/>
          </p:nvPr>
        </p:nvPicPr>
        <p:blipFill>
          <a:blip r:embed="rId2"/>
          <a:stretch>
            <a:fillRect/>
          </a:stretch>
        </p:blipFill>
        <p:spPr>
          <a:xfrm>
            <a:off x="1524000" y="1600200"/>
            <a:ext cx="6096000" cy="2349780"/>
          </a:xfrm>
          <a:prstGeom prst="rect">
            <a:avLst/>
          </a:prstGeom>
        </p:spPr>
      </p:pic>
      <p:sp>
        <p:nvSpPr>
          <p:cNvPr id="7" name="TextBox 6">
            <a:extLst>
              <a:ext uri="{FF2B5EF4-FFF2-40B4-BE49-F238E27FC236}">
                <a16:creationId xmlns:a16="http://schemas.microsoft.com/office/drawing/2014/main" id="{DF93A64A-C524-2246-8EA1-AA77C48B26FA}"/>
              </a:ext>
            </a:extLst>
          </p:cNvPr>
          <p:cNvSpPr txBox="1"/>
          <p:nvPr/>
        </p:nvSpPr>
        <p:spPr>
          <a:xfrm>
            <a:off x="461913" y="4298622"/>
            <a:ext cx="8452955" cy="2483178"/>
          </a:xfrm>
          <a:prstGeom prst="rect">
            <a:avLst/>
          </a:prstGeom>
          <a:noFill/>
        </p:spPr>
        <p:txBody>
          <a:bodyPr wrap="square" rtlCol="0">
            <a:normAutofit lnSpcReduction="10000"/>
          </a:bodyPr>
          <a:lstStyle/>
          <a:p>
            <a:pPr marL="285750" indent="-285750">
              <a:buFont typeface="Arial" panose="020B0604020202020204" pitchFamily="34" charset="0"/>
              <a:buChar char="•"/>
            </a:pPr>
            <a:r>
              <a:rPr lang="en-US" sz="2800"/>
              <a:t>If we think about it, the agent is trying to learn a highly dimensional policy function</a:t>
            </a:r>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endParaRPr lang="en-US" sz="2800"/>
          </a:p>
          <a:p>
            <a:pPr marL="285750" indent="-285750">
              <a:buFont typeface="Arial" panose="020B0604020202020204" pitchFamily="34" charset="0"/>
              <a:buChar char="•"/>
            </a:pPr>
            <a:r>
              <a:rPr lang="en-US" sz="2800"/>
              <a:t>We could learn this function with a deep neural network</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BBED76-02D3-AE4C-8353-4D89C7D8370A}"/>
                  </a:ext>
                </a:extLst>
              </p:cNvPr>
              <p:cNvSpPr txBox="1"/>
              <p:nvPr/>
            </p:nvSpPr>
            <p:spPr>
              <a:xfrm>
                <a:off x="3519179" y="5201657"/>
                <a:ext cx="2105641"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a:latin typeface="Cambria Math" panose="02040503050406030204" pitchFamily="18" charset="0"/>
                          <a:ea typeface="Cambria Math" panose="02040503050406030204" pitchFamily="18" charset="0"/>
                        </a:rPr>
                        <m:t>𝜋</m:t>
                      </m:r>
                      <m:r>
                        <a:rPr lang="en-US" sz="4400" b="0" i="1">
                          <a:latin typeface="Cambria Math" panose="02040503050406030204" pitchFamily="18" charset="0"/>
                          <a:ea typeface="Cambria Math" panose="02040503050406030204" pitchFamily="18" charset="0"/>
                        </a:rPr>
                        <m:t>:</m:t>
                      </m:r>
                      <m:r>
                        <a:rPr lang="en-US" sz="4400" b="0" i="1">
                          <a:latin typeface="Cambria Math" panose="02040503050406030204" pitchFamily="18" charset="0"/>
                          <a:ea typeface="Cambria Math" panose="02040503050406030204" pitchFamily="18" charset="0"/>
                        </a:rPr>
                        <m:t>𝑠</m:t>
                      </m:r>
                      <m:r>
                        <a:rPr lang="en-US" sz="4400" b="0" i="1">
                          <a:latin typeface="Cambria Math" panose="02040503050406030204" pitchFamily="18" charset="0"/>
                          <a:ea typeface="Cambria Math" panose="02040503050406030204" pitchFamily="18" charset="0"/>
                        </a:rPr>
                        <m:t>→</m:t>
                      </m:r>
                      <m:r>
                        <a:rPr lang="en-US" sz="4400" b="0" i="1">
                          <a:latin typeface="Cambria Math" panose="02040503050406030204" pitchFamily="18" charset="0"/>
                          <a:ea typeface="Cambria Math" panose="02040503050406030204" pitchFamily="18" charset="0"/>
                        </a:rPr>
                        <m:t>𝑎</m:t>
                      </m:r>
                    </m:oMath>
                  </m:oMathPara>
                </a14:m>
                <a:endParaRPr lang="en-US" sz="4400"/>
              </a:p>
            </p:txBody>
          </p:sp>
        </mc:Choice>
        <mc:Fallback xmlns="">
          <p:sp>
            <p:nvSpPr>
              <p:cNvPr id="8" name="TextBox 7">
                <a:extLst>
                  <a:ext uri="{FF2B5EF4-FFF2-40B4-BE49-F238E27FC236}">
                    <a16:creationId xmlns:a16="http://schemas.microsoft.com/office/drawing/2014/main" id="{83BBED76-02D3-AE4C-8353-4D89C7D8370A}"/>
                  </a:ext>
                </a:extLst>
              </p:cNvPr>
              <p:cNvSpPr txBox="1">
                <a:spLocks noRot="1" noChangeAspect="1" noMove="1" noResize="1" noEditPoints="1" noAdjustHandles="1" noChangeArrowheads="1" noChangeShapeType="1" noTextEdit="1"/>
              </p:cNvSpPr>
              <p:nvPr/>
            </p:nvSpPr>
            <p:spPr>
              <a:xfrm>
                <a:off x="3519179" y="5201657"/>
                <a:ext cx="2105641" cy="677108"/>
              </a:xfrm>
              <a:prstGeom prst="rect">
                <a:avLst/>
              </a:prstGeom>
              <a:blipFill>
                <a:blip r:embed="rId3"/>
                <a:stretch>
                  <a:fillRect l="-2381" r="-1786"/>
                </a:stretch>
              </a:blipFill>
            </p:spPr>
            <p:txBody>
              <a:bodyPr/>
              <a:lstStyle/>
              <a:p>
                <a:r>
                  <a:rPr lang="en-US">
                    <a:noFill/>
                  </a:rPr>
                  <a:t> </a:t>
                </a:r>
              </a:p>
            </p:txBody>
          </p:sp>
        </mc:Fallback>
      </mc:AlternateContent>
    </p:spTree>
    <p:extLst>
      <p:ext uri="{BB962C8B-B14F-4D97-AF65-F5344CB8AC3E}">
        <p14:creationId xmlns:p14="http://schemas.microsoft.com/office/powerpoint/2010/main" val="117110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5393-82F1-104A-9D63-1E4DCD914D3E}"/>
              </a:ext>
            </a:extLst>
          </p:cNvPr>
          <p:cNvSpPr>
            <a:spLocks noGrp="1"/>
          </p:cNvSpPr>
          <p:nvPr>
            <p:ph type="title"/>
          </p:nvPr>
        </p:nvSpPr>
        <p:spPr/>
        <p:txBody>
          <a:bodyPr/>
          <a:lstStyle/>
          <a:p>
            <a:r>
              <a:rPr lang="en-US"/>
              <a:t>Formalizing Reinforcement Learning</a:t>
            </a:r>
          </a:p>
        </p:txBody>
      </p:sp>
      <p:pic>
        <p:nvPicPr>
          <p:cNvPr id="7" name="Picture 6">
            <a:extLst>
              <a:ext uri="{FF2B5EF4-FFF2-40B4-BE49-F238E27FC236}">
                <a16:creationId xmlns:a16="http://schemas.microsoft.com/office/drawing/2014/main" id="{01A49FDA-2866-004D-AB43-40C4ACE8CC7C}"/>
              </a:ext>
            </a:extLst>
          </p:cNvPr>
          <p:cNvPicPr>
            <a:picLocks noChangeAspect="1"/>
          </p:cNvPicPr>
          <p:nvPr/>
        </p:nvPicPr>
        <p:blipFill>
          <a:blip r:embed="rId2"/>
          <a:stretch>
            <a:fillRect/>
          </a:stretch>
        </p:blipFill>
        <p:spPr>
          <a:xfrm>
            <a:off x="349250" y="2895600"/>
            <a:ext cx="8445500" cy="1435100"/>
          </a:xfrm>
          <a:prstGeom prst="rect">
            <a:avLst/>
          </a:prstGeom>
        </p:spPr>
      </p:pic>
      <p:sp>
        <p:nvSpPr>
          <p:cNvPr id="3" name="TextBox 2">
            <a:extLst>
              <a:ext uri="{FF2B5EF4-FFF2-40B4-BE49-F238E27FC236}">
                <a16:creationId xmlns:a16="http://schemas.microsoft.com/office/drawing/2014/main" id="{188845A2-C9FE-3A49-9D2B-441CCE3573E0}"/>
              </a:ext>
            </a:extLst>
          </p:cNvPr>
          <p:cNvSpPr txBox="1"/>
          <p:nvPr/>
        </p:nvSpPr>
        <p:spPr>
          <a:xfrm>
            <a:off x="3482054" y="1861457"/>
            <a:ext cx="2179892" cy="646331"/>
          </a:xfrm>
          <a:prstGeom prst="rect">
            <a:avLst/>
          </a:prstGeom>
          <a:noFill/>
        </p:spPr>
        <p:txBody>
          <a:bodyPr wrap="none" rtlCol="0">
            <a:spAutoFit/>
          </a:bodyPr>
          <a:lstStyle/>
          <a:p>
            <a:r>
              <a:rPr lang="en-US" sz="3600"/>
              <a:t>Tic-tac-toe</a:t>
            </a:r>
          </a:p>
        </p:txBody>
      </p:sp>
    </p:spTree>
    <p:extLst>
      <p:ext uri="{BB962C8B-B14F-4D97-AF65-F5344CB8AC3E}">
        <p14:creationId xmlns:p14="http://schemas.microsoft.com/office/powerpoint/2010/main" val="3221114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1D78-6F18-7B44-BBB0-00F9B3E77A52}"/>
              </a:ext>
            </a:extLst>
          </p:cNvPr>
          <p:cNvSpPr>
            <a:spLocks noGrp="1"/>
          </p:cNvSpPr>
          <p:nvPr>
            <p:ph type="title"/>
          </p:nvPr>
        </p:nvSpPr>
        <p:spPr/>
        <p:txBody>
          <a:bodyPr/>
          <a:lstStyle/>
          <a:p>
            <a:r>
              <a:rPr lang="en-US"/>
              <a:t>Deep Reinforcement Learning</a:t>
            </a:r>
          </a:p>
        </p:txBody>
      </p:sp>
      <p:pic>
        <p:nvPicPr>
          <p:cNvPr id="33794" name="Picture 2" descr="Deep Reinforcement Learning: Value Functions, DQN, Actor-Critic method,  Back-propagation through stochastic functions | by Vishnu Vijayan PV |  Medium">
            <a:extLst>
              <a:ext uri="{FF2B5EF4-FFF2-40B4-BE49-F238E27FC236}">
                <a16:creationId xmlns:a16="http://schemas.microsoft.com/office/drawing/2014/main" id="{750C9452-7B57-9148-A262-A4A2076AD9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8741" y="1524000"/>
            <a:ext cx="6346518" cy="2895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44E884-B83A-6D4D-9F1D-889F4B5D1662}"/>
              </a:ext>
            </a:extLst>
          </p:cNvPr>
          <p:cNvSpPr txBox="1"/>
          <p:nvPr/>
        </p:nvSpPr>
        <p:spPr>
          <a:xfrm>
            <a:off x="914400" y="4687669"/>
            <a:ext cx="8077019" cy="646331"/>
          </a:xfrm>
          <a:prstGeom prst="rect">
            <a:avLst/>
          </a:prstGeom>
          <a:noFill/>
        </p:spPr>
        <p:txBody>
          <a:bodyPr wrap="none" rtlCol="0">
            <a:spAutoFit/>
          </a:bodyPr>
          <a:lstStyle/>
          <a:p>
            <a:pPr marL="285750" indent="-285750">
              <a:buFont typeface="Arial" panose="020B0604020202020204" pitchFamily="34" charset="0"/>
              <a:buChar char="•"/>
            </a:pPr>
            <a:r>
              <a:rPr lang="en-US"/>
              <a:t>More generally, we could try to learn both a deep neural network action function</a:t>
            </a:r>
            <a:br>
              <a:rPr lang="en-US"/>
            </a:br>
            <a:r>
              <a:rPr lang="en-US"/>
              <a:t>or a deep learning value function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4EF996-CB66-E54D-B9F3-C8842F3D16A3}"/>
                  </a:ext>
                </a:extLst>
              </p:cNvPr>
              <p:cNvSpPr txBox="1"/>
              <p:nvPr/>
            </p:nvSpPr>
            <p:spPr>
              <a:xfrm>
                <a:off x="2971800" y="5393108"/>
                <a:ext cx="2714269"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a:latin typeface="Cambria Math" panose="02040503050406030204" pitchFamily="18" charset="0"/>
                              <a:ea typeface="Cambria Math" panose="02040503050406030204" pitchFamily="18" charset="0"/>
                            </a:rPr>
                          </m:ctrlPr>
                        </m:sSupPr>
                        <m:e>
                          <m:r>
                            <a:rPr lang="en-US" sz="2400" b="0" i="1">
                              <a:latin typeface="Cambria Math" panose="02040503050406030204" pitchFamily="18" charset="0"/>
                              <a:ea typeface="Cambria Math" panose="02040503050406030204" pitchFamily="18" charset="0"/>
                            </a:rPr>
                            <m:t>𝑉</m:t>
                          </m:r>
                        </m:e>
                        <m:sup>
                          <m:r>
                            <a:rPr lang="en-US" sz="2400" b="0" i="1">
                              <a:latin typeface="Cambria Math" panose="02040503050406030204" pitchFamily="18" charset="0"/>
                              <a:ea typeface="Cambria Math" panose="02040503050406030204" pitchFamily="18" charset="0"/>
                            </a:rPr>
                            <m:t>∗</m:t>
                          </m:r>
                        </m:sup>
                      </m:sSup>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𝑠</m:t>
                          </m:r>
                        </m:e>
                        <m:sub>
                          <m:r>
                            <a:rPr lang="en-US" sz="2400" b="0" i="1">
                              <a:latin typeface="Cambria Math" panose="02040503050406030204" pitchFamily="18" charset="0"/>
                              <a:ea typeface="Cambria Math" panose="02040503050406030204" pitchFamily="18" charset="0"/>
                            </a:rPr>
                            <m:t>𝑡</m:t>
                          </m:r>
                        </m:sub>
                      </m:sSub>
                      <m:r>
                        <a:rPr lang="en-US" sz="2400" b="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𝜋</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e>
                      </m:func>
                    </m:oMath>
                  </m:oMathPara>
                </a14:m>
                <a:endParaRPr lang="en-US" sz="2400"/>
              </a:p>
            </p:txBody>
          </p:sp>
        </mc:Choice>
        <mc:Fallback xmlns="">
          <p:sp>
            <p:nvSpPr>
              <p:cNvPr id="6" name="TextBox 5">
                <a:extLst>
                  <a:ext uri="{FF2B5EF4-FFF2-40B4-BE49-F238E27FC236}">
                    <a16:creationId xmlns:a16="http://schemas.microsoft.com/office/drawing/2014/main" id="{8A4EF996-CB66-E54D-B9F3-C8842F3D16A3}"/>
                  </a:ext>
                </a:extLst>
              </p:cNvPr>
              <p:cNvSpPr txBox="1">
                <a:spLocks noRot="1" noChangeAspect="1" noMove="1" noResize="1" noEditPoints="1" noAdjustHandles="1" noChangeArrowheads="1" noChangeShapeType="1" noTextEdit="1"/>
              </p:cNvSpPr>
              <p:nvPr/>
            </p:nvSpPr>
            <p:spPr>
              <a:xfrm>
                <a:off x="2971800" y="5393108"/>
                <a:ext cx="2714269" cy="483209"/>
              </a:xfrm>
              <a:prstGeom prst="rect">
                <a:avLst/>
              </a:prstGeom>
              <a:blipFill>
                <a:blip r:embed="rId3"/>
                <a:stretch>
                  <a:fillRect l="-2336" r="-3738"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E23A32-6820-034D-B5E7-24064B5B0681}"/>
                  </a:ext>
                </a:extLst>
              </p:cNvPr>
              <p:cNvSpPr txBox="1"/>
              <p:nvPr/>
            </p:nvSpPr>
            <p:spPr>
              <a:xfrm>
                <a:off x="2979961" y="6019800"/>
                <a:ext cx="3184077"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a:latin typeface="Cambria Math" panose="02040503050406030204" pitchFamily="18" charset="0"/>
                              <a:ea typeface="Cambria Math" panose="02040503050406030204" pitchFamily="18" charset="0"/>
                            </a:rPr>
                          </m:ctrlPr>
                        </m:sSupPr>
                        <m:e>
                          <m:r>
                            <a:rPr lang="en-US" sz="2400" b="0" i="1">
                              <a:latin typeface="Cambria Math" panose="02040503050406030204" pitchFamily="18" charset="0"/>
                              <a:ea typeface="Cambria Math" panose="02040503050406030204" pitchFamily="18" charset="0"/>
                            </a:rPr>
                            <m:t>𝜋</m:t>
                          </m:r>
                        </m:e>
                        <m:sup>
                          <m:r>
                            <a:rPr lang="en-US" sz="2400" b="0" i="1">
                              <a:latin typeface="Cambria Math" panose="02040503050406030204" pitchFamily="18" charset="0"/>
                              <a:ea typeface="Cambria Math" panose="02040503050406030204" pitchFamily="18" charset="0"/>
                            </a:rPr>
                            <m:t>∗</m:t>
                          </m:r>
                        </m:sup>
                      </m:sSup>
                      <m:r>
                        <a:rPr lang="en-US" sz="2400" b="0" i="1">
                          <a:latin typeface="Cambria Math" panose="02040503050406030204" pitchFamily="18" charset="0"/>
                          <a:ea typeface="Cambria Math" panose="02040503050406030204" pitchFamily="18" charset="0"/>
                        </a:rPr>
                        <m:t>(</m:t>
                      </m:r>
                      <m:sSub>
                        <m:sSubPr>
                          <m:ctrlPr>
                            <a:rPr lang="en-US" sz="2400" b="0" i="1">
                              <a:latin typeface="Cambria Math" panose="02040503050406030204" pitchFamily="18" charset="0"/>
                              <a:ea typeface="Cambria Math" panose="02040503050406030204" pitchFamily="18" charset="0"/>
                            </a:rPr>
                          </m:ctrlPr>
                        </m:sSubPr>
                        <m:e>
                          <m:r>
                            <a:rPr lang="en-US" sz="2400" b="0" i="1">
                              <a:latin typeface="Cambria Math" panose="02040503050406030204" pitchFamily="18" charset="0"/>
                              <a:ea typeface="Cambria Math" panose="02040503050406030204" pitchFamily="18" charset="0"/>
                            </a:rPr>
                            <m:t>𝑠</m:t>
                          </m:r>
                        </m:e>
                        <m:sub>
                          <m:r>
                            <a:rPr lang="en-US" sz="2400" b="0" i="1">
                              <a:latin typeface="Cambria Math" panose="02040503050406030204" pitchFamily="18" charset="0"/>
                              <a:ea typeface="Cambria Math" panose="02040503050406030204" pitchFamily="18" charset="0"/>
                            </a:rPr>
                            <m:t>𝑡</m:t>
                          </m:r>
                        </m:sub>
                      </m:sSub>
                      <m:r>
                        <a:rPr lang="en-US" sz="2400" b="0" i="1">
                          <a:latin typeface="Cambria Math" panose="02040503050406030204" pitchFamily="18" charset="0"/>
                          <a:ea typeface="Cambria Math" panose="02040503050406030204" pitchFamily="18" charset="0"/>
                        </a:rPr>
                        <m:t>)=</m:t>
                      </m:r>
                      <m:func>
                        <m:funcPr>
                          <m:ctrlPr>
                            <a:rPr lang="en-US" sz="2400" b="0" i="1">
                              <a:latin typeface="Cambria Math" panose="02040503050406030204" pitchFamily="18" charset="0"/>
                              <a:ea typeface="Cambria Math" panose="02040503050406030204" pitchFamily="18" charset="0"/>
                            </a:rPr>
                          </m:ctrlPr>
                        </m:funcPr>
                        <m:fName>
                          <m:r>
                            <m:rPr>
                              <m:sty m:val="p"/>
                            </m:rPr>
                            <a:rPr lang="en-US" sz="2400" b="0" i="0">
                              <a:latin typeface="Cambria Math" panose="02040503050406030204" pitchFamily="18" charset="0"/>
                              <a:ea typeface="Cambria Math" panose="02040503050406030204" pitchFamily="18" charset="0"/>
                            </a:rPr>
                            <m:t>arg</m:t>
                          </m:r>
                        </m:fName>
                        <m:e>
                          <m:func>
                            <m:funcPr>
                              <m:ctrlPr>
                                <a:rPr lang="en-US" sz="2400" b="0" i="1">
                                  <a:latin typeface="Cambria Math" panose="02040503050406030204" pitchFamily="18" charset="0"/>
                                  <a:ea typeface="Cambria Math" panose="02040503050406030204" pitchFamily="18" charset="0"/>
                                </a:rPr>
                              </m:ctrlPr>
                            </m:funcPr>
                            <m:fName>
                              <m:limLow>
                                <m:limLowPr>
                                  <m:ctrlPr>
                                    <a:rPr lang="en-US" sz="2400" b="0" i="1">
                                      <a:latin typeface="Cambria Math" panose="02040503050406030204" pitchFamily="18" charset="0"/>
                                      <a:ea typeface="Cambria Math" panose="02040503050406030204" pitchFamily="18" charset="0"/>
                                    </a:rPr>
                                  </m:ctrlPr>
                                </m:limLowPr>
                                <m:e>
                                  <m:r>
                                    <m:rPr>
                                      <m:sty m:val="p"/>
                                    </m:rPr>
                                    <a:rPr lang="en-US" sz="2400" b="0" i="0">
                                      <a:latin typeface="Cambria Math" panose="02040503050406030204" pitchFamily="18" charset="0"/>
                                      <a:ea typeface="Cambria Math" panose="02040503050406030204" pitchFamily="18" charset="0"/>
                                    </a:rPr>
                                    <m:t>max</m:t>
                                  </m:r>
                                </m:e>
                                <m:lim>
                                  <m:r>
                                    <a:rPr lang="en-US" sz="2400" i="1">
                                      <a:latin typeface="Cambria Math" panose="02040503050406030204" pitchFamily="18" charset="0"/>
                                      <a:ea typeface="Cambria Math" panose="02040503050406030204" pitchFamily="18" charset="0"/>
                                    </a:rPr>
                                    <m:t>𝜋</m:t>
                                  </m:r>
                                </m:lim>
                              </m:limLow>
                            </m:fName>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𝜋</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e>
                          </m:func>
                        </m:e>
                      </m:func>
                    </m:oMath>
                  </m:oMathPara>
                </a14:m>
                <a:endParaRPr lang="en-US" sz="2400"/>
              </a:p>
            </p:txBody>
          </p:sp>
        </mc:Choice>
        <mc:Fallback xmlns="">
          <p:sp>
            <p:nvSpPr>
              <p:cNvPr id="7" name="TextBox 6">
                <a:extLst>
                  <a:ext uri="{FF2B5EF4-FFF2-40B4-BE49-F238E27FC236}">
                    <a16:creationId xmlns:a16="http://schemas.microsoft.com/office/drawing/2014/main" id="{E0E23A32-6820-034D-B5E7-24064B5B0681}"/>
                  </a:ext>
                </a:extLst>
              </p:cNvPr>
              <p:cNvSpPr txBox="1">
                <a:spLocks noRot="1" noChangeAspect="1" noMove="1" noResize="1" noEditPoints="1" noAdjustHandles="1" noChangeArrowheads="1" noChangeShapeType="1" noTextEdit="1"/>
              </p:cNvSpPr>
              <p:nvPr/>
            </p:nvSpPr>
            <p:spPr>
              <a:xfrm>
                <a:off x="2979961" y="6019800"/>
                <a:ext cx="3184077" cy="483209"/>
              </a:xfrm>
              <a:prstGeom prst="rect">
                <a:avLst/>
              </a:prstGeom>
              <a:blipFill>
                <a:blip r:embed="rId4"/>
                <a:stretch>
                  <a:fillRect l="-794" r="-2778" b="-7692"/>
                </a:stretch>
              </a:blipFill>
            </p:spPr>
            <p:txBody>
              <a:bodyPr/>
              <a:lstStyle/>
              <a:p>
                <a:r>
                  <a:rPr lang="en-US">
                    <a:noFill/>
                  </a:rPr>
                  <a:t> </a:t>
                </a:r>
              </a:p>
            </p:txBody>
          </p:sp>
        </mc:Fallback>
      </mc:AlternateContent>
    </p:spTree>
    <p:extLst>
      <p:ext uri="{BB962C8B-B14F-4D97-AF65-F5344CB8AC3E}">
        <p14:creationId xmlns:p14="http://schemas.microsoft.com/office/powerpoint/2010/main" val="2965247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2235-D5C1-4A4C-AEE0-71C86B4C2055}"/>
              </a:ext>
            </a:extLst>
          </p:cNvPr>
          <p:cNvSpPr>
            <a:spLocks noGrp="1"/>
          </p:cNvSpPr>
          <p:nvPr>
            <p:ph type="title"/>
          </p:nvPr>
        </p:nvSpPr>
        <p:spPr/>
        <p:txBody>
          <a:bodyPr/>
          <a:lstStyle/>
          <a:p>
            <a:r>
              <a:rPr lang="en-US"/>
              <a:t>Deep Reinforcement Learning</a:t>
            </a:r>
          </a:p>
        </p:txBody>
      </p:sp>
      <p:pic>
        <p:nvPicPr>
          <p:cNvPr id="4" name="Content Placeholder 3">
            <a:extLst>
              <a:ext uri="{FF2B5EF4-FFF2-40B4-BE49-F238E27FC236}">
                <a16:creationId xmlns:a16="http://schemas.microsoft.com/office/drawing/2014/main" id="{FC0CCD86-86F5-9440-BF27-15825191B766}"/>
              </a:ext>
            </a:extLst>
          </p:cNvPr>
          <p:cNvPicPr>
            <a:picLocks noGrp="1" noChangeAspect="1"/>
          </p:cNvPicPr>
          <p:nvPr>
            <p:ph idx="1"/>
          </p:nvPr>
        </p:nvPicPr>
        <p:blipFill>
          <a:blip r:embed="rId2"/>
          <a:stretch>
            <a:fillRect/>
          </a:stretch>
        </p:blipFill>
        <p:spPr>
          <a:xfrm>
            <a:off x="1067285" y="1223736"/>
            <a:ext cx="7009430" cy="3043464"/>
          </a:xfrm>
          <a:prstGeom prst="rect">
            <a:avLst/>
          </a:prstGeom>
        </p:spPr>
      </p:pic>
      <p:sp>
        <p:nvSpPr>
          <p:cNvPr id="5" name="TextBox 4">
            <a:extLst>
              <a:ext uri="{FF2B5EF4-FFF2-40B4-BE49-F238E27FC236}">
                <a16:creationId xmlns:a16="http://schemas.microsoft.com/office/drawing/2014/main" id="{CA1542FD-DB84-C444-8F86-BA4666B2A0ED}"/>
              </a:ext>
            </a:extLst>
          </p:cNvPr>
          <p:cNvSpPr txBox="1"/>
          <p:nvPr/>
        </p:nvSpPr>
        <p:spPr>
          <a:xfrm>
            <a:off x="870857" y="4267200"/>
            <a:ext cx="2306529" cy="369332"/>
          </a:xfrm>
          <a:prstGeom prst="rect">
            <a:avLst/>
          </a:prstGeom>
          <a:noFill/>
        </p:spPr>
        <p:txBody>
          <a:bodyPr wrap="none" rtlCol="0">
            <a:spAutoFit/>
          </a:bodyPr>
          <a:lstStyle/>
          <a:p>
            <a:r>
              <a:rPr lang="en-US"/>
              <a:t>The Bellman equation</a:t>
            </a:r>
          </a:p>
        </p:txBody>
      </p:sp>
      <p:pic>
        <p:nvPicPr>
          <p:cNvPr id="6" name="Picture 5">
            <a:extLst>
              <a:ext uri="{FF2B5EF4-FFF2-40B4-BE49-F238E27FC236}">
                <a16:creationId xmlns:a16="http://schemas.microsoft.com/office/drawing/2014/main" id="{56A0E1FB-571B-5D47-A333-9298B939158C}"/>
              </a:ext>
            </a:extLst>
          </p:cNvPr>
          <p:cNvPicPr>
            <a:picLocks noChangeAspect="1"/>
          </p:cNvPicPr>
          <p:nvPr/>
        </p:nvPicPr>
        <p:blipFill>
          <a:blip r:embed="rId3"/>
          <a:stretch>
            <a:fillRect/>
          </a:stretch>
        </p:blipFill>
        <p:spPr>
          <a:xfrm>
            <a:off x="2165350" y="4623707"/>
            <a:ext cx="4813300" cy="673100"/>
          </a:xfrm>
          <a:prstGeom prst="rect">
            <a:avLst/>
          </a:prstGeom>
        </p:spPr>
      </p:pic>
      <p:sp>
        <p:nvSpPr>
          <p:cNvPr id="7" name="TextBox 6">
            <a:extLst>
              <a:ext uri="{FF2B5EF4-FFF2-40B4-BE49-F238E27FC236}">
                <a16:creationId xmlns:a16="http://schemas.microsoft.com/office/drawing/2014/main" id="{1896EE6F-B69B-AB49-80F1-9D3DC9DC3C0E}"/>
              </a:ext>
            </a:extLst>
          </p:cNvPr>
          <p:cNvSpPr txBox="1"/>
          <p:nvPr/>
        </p:nvSpPr>
        <p:spPr>
          <a:xfrm>
            <a:off x="859971" y="5280924"/>
            <a:ext cx="7750629" cy="646331"/>
          </a:xfrm>
          <a:prstGeom prst="rect">
            <a:avLst/>
          </a:prstGeom>
          <a:noFill/>
        </p:spPr>
        <p:txBody>
          <a:bodyPr wrap="square" rtlCol="0">
            <a:spAutoFit/>
          </a:bodyPr>
          <a:lstStyle/>
          <a:p>
            <a:r>
              <a:rPr lang="en-US"/>
              <a:t>can solved by simulation through </a:t>
            </a:r>
            <a:r>
              <a:rPr lang="en-US" i="1"/>
              <a:t>value iteration</a:t>
            </a:r>
            <a:r>
              <a:rPr lang="en-US"/>
              <a:t> similar to estimating stationary distribution of Markov Chain</a:t>
            </a:r>
            <a:endParaRPr lang="en-US" i="1"/>
          </a:p>
        </p:txBody>
      </p:sp>
      <p:pic>
        <p:nvPicPr>
          <p:cNvPr id="8" name="Picture 7">
            <a:extLst>
              <a:ext uri="{FF2B5EF4-FFF2-40B4-BE49-F238E27FC236}">
                <a16:creationId xmlns:a16="http://schemas.microsoft.com/office/drawing/2014/main" id="{822BC02C-0EFB-BE4E-80F0-1E4EF7F8320E}"/>
              </a:ext>
            </a:extLst>
          </p:cNvPr>
          <p:cNvPicPr>
            <a:picLocks noChangeAspect="1"/>
          </p:cNvPicPr>
          <p:nvPr/>
        </p:nvPicPr>
        <p:blipFill>
          <a:blip r:embed="rId4"/>
          <a:stretch>
            <a:fillRect/>
          </a:stretch>
        </p:blipFill>
        <p:spPr>
          <a:xfrm>
            <a:off x="2165350" y="5975795"/>
            <a:ext cx="1676400" cy="368300"/>
          </a:xfrm>
          <a:prstGeom prst="rect">
            <a:avLst/>
          </a:prstGeom>
        </p:spPr>
      </p:pic>
      <p:pic>
        <p:nvPicPr>
          <p:cNvPr id="9" name="Picture 8">
            <a:extLst>
              <a:ext uri="{FF2B5EF4-FFF2-40B4-BE49-F238E27FC236}">
                <a16:creationId xmlns:a16="http://schemas.microsoft.com/office/drawing/2014/main" id="{A5865A8D-19BE-834B-90E6-08993BAE02BE}"/>
              </a:ext>
            </a:extLst>
          </p:cNvPr>
          <p:cNvPicPr>
            <a:picLocks noChangeAspect="1"/>
          </p:cNvPicPr>
          <p:nvPr/>
        </p:nvPicPr>
        <p:blipFill>
          <a:blip r:embed="rId5"/>
          <a:stretch>
            <a:fillRect/>
          </a:stretch>
        </p:blipFill>
        <p:spPr>
          <a:xfrm>
            <a:off x="3886200" y="6039295"/>
            <a:ext cx="3136900" cy="304800"/>
          </a:xfrm>
          <a:prstGeom prst="rect">
            <a:avLst/>
          </a:prstGeom>
        </p:spPr>
      </p:pic>
      <p:sp>
        <p:nvSpPr>
          <p:cNvPr id="10" name="TextBox 9">
            <a:extLst>
              <a:ext uri="{FF2B5EF4-FFF2-40B4-BE49-F238E27FC236}">
                <a16:creationId xmlns:a16="http://schemas.microsoft.com/office/drawing/2014/main" id="{113A56E4-4A8D-D146-A109-0FC54A0D0870}"/>
              </a:ext>
            </a:extLst>
          </p:cNvPr>
          <p:cNvSpPr txBox="1"/>
          <p:nvPr/>
        </p:nvSpPr>
        <p:spPr>
          <a:xfrm>
            <a:off x="854695" y="6400800"/>
            <a:ext cx="1964705" cy="369332"/>
          </a:xfrm>
          <a:prstGeom prst="rect">
            <a:avLst/>
          </a:prstGeom>
          <a:noFill/>
        </p:spPr>
        <p:txBody>
          <a:bodyPr wrap="none" rtlCol="0">
            <a:spAutoFit/>
          </a:bodyPr>
          <a:lstStyle/>
          <a:p>
            <a:r>
              <a:rPr lang="en-US"/>
              <a:t>for many iterations</a:t>
            </a:r>
          </a:p>
        </p:txBody>
      </p:sp>
    </p:spTree>
    <p:extLst>
      <p:ext uri="{BB962C8B-B14F-4D97-AF65-F5344CB8AC3E}">
        <p14:creationId xmlns:p14="http://schemas.microsoft.com/office/powerpoint/2010/main" val="3582509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2235-D5C1-4A4C-AEE0-71C86B4C2055}"/>
              </a:ext>
            </a:extLst>
          </p:cNvPr>
          <p:cNvSpPr>
            <a:spLocks noGrp="1"/>
          </p:cNvSpPr>
          <p:nvPr>
            <p:ph type="title"/>
          </p:nvPr>
        </p:nvSpPr>
        <p:spPr/>
        <p:txBody>
          <a:bodyPr/>
          <a:lstStyle/>
          <a:p>
            <a:r>
              <a:rPr lang="en-US"/>
              <a:t>Deep Reinforcement Learning</a:t>
            </a:r>
          </a:p>
        </p:txBody>
      </p:sp>
      <p:sp>
        <p:nvSpPr>
          <p:cNvPr id="5" name="TextBox 4">
            <a:extLst>
              <a:ext uri="{FF2B5EF4-FFF2-40B4-BE49-F238E27FC236}">
                <a16:creationId xmlns:a16="http://schemas.microsoft.com/office/drawing/2014/main" id="{CA1542FD-DB84-C444-8F86-BA4666B2A0ED}"/>
              </a:ext>
            </a:extLst>
          </p:cNvPr>
          <p:cNvSpPr txBox="1"/>
          <p:nvPr/>
        </p:nvSpPr>
        <p:spPr>
          <a:xfrm>
            <a:off x="870857" y="1319893"/>
            <a:ext cx="2306529" cy="369332"/>
          </a:xfrm>
          <a:prstGeom prst="rect">
            <a:avLst/>
          </a:prstGeom>
          <a:noFill/>
        </p:spPr>
        <p:txBody>
          <a:bodyPr wrap="none" rtlCol="0">
            <a:spAutoFit/>
          </a:bodyPr>
          <a:lstStyle/>
          <a:p>
            <a:r>
              <a:rPr lang="en-US"/>
              <a:t>The Bellman equation</a:t>
            </a:r>
          </a:p>
        </p:txBody>
      </p:sp>
      <p:pic>
        <p:nvPicPr>
          <p:cNvPr id="6" name="Picture 5">
            <a:extLst>
              <a:ext uri="{FF2B5EF4-FFF2-40B4-BE49-F238E27FC236}">
                <a16:creationId xmlns:a16="http://schemas.microsoft.com/office/drawing/2014/main" id="{56A0E1FB-571B-5D47-A333-9298B939158C}"/>
              </a:ext>
            </a:extLst>
          </p:cNvPr>
          <p:cNvPicPr>
            <a:picLocks noChangeAspect="1"/>
          </p:cNvPicPr>
          <p:nvPr/>
        </p:nvPicPr>
        <p:blipFill>
          <a:blip r:embed="rId2"/>
          <a:stretch>
            <a:fillRect/>
          </a:stretch>
        </p:blipFill>
        <p:spPr>
          <a:xfrm>
            <a:off x="2165350" y="1676400"/>
            <a:ext cx="4813300" cy="673100"/>
          </a:xfrm>
          <a:prstGeom prst="rect">
            <a:avLst/>
          </a:prstGeom>
        </p:spPr>
      </p:pic>
      <p:sp>
        <p:nvSpPr>
          <p:cNvPr id="7" name="TextBox 6">
            <a:extLst>
              <a:ext uri="{FF2B5EF4-FFF2-40B4-BE49-F238E27FC236}">
                <a16:creationId xmlns:a16="http://schemas.microsoft.com/office/drawing/2014/main" id="{1896EE6F-B69B-AB49-80F1-9D3DC9DC3C0E}"/>
              </a:ext>
            </a:extLst>
          </p:cNvPr>
          <p:cNvSpPr txBox="1"/>
          <p:nvPr/>
        </p:nvSpPr>
        <p:spPr>
          <a:xfrm>
            <a:off x="859971" y="2333617"/>
            <a:ext cx="7750629" cy="646331"/>
          </a:xfrm>
          <a:prstGeom prst="rect">
            <a:avLst/>
          </a:prstGeom>
          <a:noFill/>
        </p:spPr>
        <p:txBody>
          <a:bodyPr wrap="square" rtlCol="0">
            <a:spAutoFit/>
          </a:bodyPr>
          <a:lstStyle/>
          <a:p>
            <a:r>
              <a:rPr lang="en-US"/>
              <a:t>can solved by simulation through </a:t>
            </a:r>
            <a:r>
              <a:rPr lang="en-US" i="1"/>
              <a:t>value iteration</a:t>
            </a:r>
            <a:r>
              <a:rPr lang="en-US"/>
              <a:t> similar to estimating stationary distribution of Markov Chain</a:t>
            </a:r>
            <a:endParaRPr lang="en-US" i="1"/>
          </a:p>
        </p:txBody>
      </p:sp>
      <p:pic>
        <p:nvPicPr>
          <p:cNvPr id="8" name="Picture 7">
            <a:extLst>
              <a:ext uri="{FF2B5EF4-FFF2-40B4-BE49-F238E27FC236}">
                <a16:creationId xmlns:a16="http://schemas.microsoft.com/office/drawing/2014/main" id="{822BC02C-0EFB-BE4E-80F0-1E4EF7F8320E}"/>
              </a:ext>
            </a:extLst>
          </p:cNvPr>
          <p:cNvPicPr>
            <a:picLocks noChangeAspect="1"/>
          </p:cNvPicPr>
          <p:nvPr/>
        </p:nvPicPr>
        <p:blipFill>
          <a:blip r:embed="rId3"/>
          <a:stretch>
            <a:fillRect/>
          </a:stretch>
        </p:blipFill>
        <p:spPr>
          <a:xfrm>
            <a:off x="2165350" y="3028488"/>
            <a:ext cx="1676400" cy="368300"/>
          </a:xfrm>
          <a:prstGeom prst="rect">
            <a:avLst/>
          </a:prstGeom>
        </p:spPr>
      </p:pic>
      <p:pic>
        <p:nvPicPr>
          <p:cNvPr id="9" name="Picture 8">
            <a:extLst>
              <a:ext uri="{FF2B5EF4-FFF2-40B4-BE49-F238E27FC236}">
                <a16:creationId xmlns:a16="http://schemas.microsoft.com/office/drawing/2014/main" id="{A5865A8D-19BE-834B-90E6-08993BAE02BE}"/>
              </a:ext>
            </a:extLst>
          </p:cNvPr>
          <p:cNvPicPr>
            <a:picLocks noChangeAspect="1"/>
          </p:cNvPicPr>
          <p:nvPr/>
        </p:nvPicPr>
        <p:blipFill>
          <a:blip r:embed="rId4"/>
          <a:stretch>
            <a:fillRect/>
          </a:stretch>
        </p:blipFill>
        <p:spPr>
          <a:xfrm>
            <a:off x="3886200" y="3091988"/>
            <a:ext cx="3136900" cy="304800"/>
          </a:xfrm>
          <a:prstGeom prst="rect">
            <a:avLst/>
          </a:prstGeom>
        </p:spPr>
      </p:pic>
      <p:sp>
        <p:nvSpPr>
          <p:cNvPr id="10" name="TextBox 9">
            <a:extLst>
              <a:ext uri="{FF2B5EF4-FFF2-40B4-BE49-F238E27FC236}">
                <a16:creationId xmlns:a16="http://schemas.microsoft.com/office/drawing/2014/main" id="{113A56E4-4A8D-D146-A109-0FC54A0D0870}"/>
              </a:ext>
            </a:extLst>
          </p:cNvPr>
          <p:cNvSpPr txBox="1"/>
          <p:nvPr/>
        </p:nvSpPr>
        <p:spPr>
          <a:xfrm>
            <a:off x="854695" y="3453493"/>
            <a:ext cx="1964705" cy="369332"/>
          </a:xfrm>
          <a:prstGeom prst="rect">
            <a:avLst/>
          </a:prstGeom>
          <a:noFill/>
        </p:spPr>
        <p:txBody>
          <a:bodyPr wrap="none" rtlCol="0">
            <a:spAutoFit/>
          </a:bodyPr>
          <a:lstStyle/>
          <a:p>
            <a:r>
              <a:rPr lang="en-US"/>
              <a:t>for many iterations</a:t>
            </a:r>
          </a:p>
        </p:txBody>
      </p:sp>
      <p:sp>
        <p:nvSpPr>
          <p:cNvPr id="12" name="TextBox 11">
            <a:extLst>
              <a:ext uri="{FF2B5EF4-FFF2-40B4-BE49-F238E27FC236}">
                <a16:creationId xmlns:a16="http://schemas.microsoft.com/office/drawing/2014/main" id="{1675C330-1B80-C848-9AB5-484277B20336}"/>
              </a:ext>
            </a:extLst>
          </p:cNvPr>
          <p:cNvSpPr txBox="1"/>
          <p:nvPr/>
        </p:nvSpPr>
        <p:spPr>
          <a:xfrm>
            <a:off x="854695" y="4139293"/>
            <a:ext cx="7929543" cy="646331"/>
          </a:xfrm>
          <a:prstGeom prst="rect">
            <a:avLst/>
          </a:prstGeom>
          <a:noFill/>
        </p:spPr>
        <p:txBody>
          <a:bodyPr wrap="none" rtlCol="0">
            <a:spAutoFit/>
          </a:bodyPr>
          <a:lstStyle/>
          <a:p>
            <a:r>
              <a:rPr lang="en-US"/>
              <a:t>Value iteration is impractical because of large state spaces and little generalization.</a:t>
            </a:r>
            <a:br>
              <a:rPr lang="en-US"/>
            </a:br>
            <a:r>
              <a:rPr lang="en-US"/>
              <a:t>We can approximate the Q-value with a function</a:t>
            </a:r>
          </a:p>
        </p:txBody>
      </p:sp>
      <p:pic>
        <p:nvPicPr>
          <p:cNvPr id="13" name="Picture 12">
            <a:extLst>
              <a:ext uri="{FF2B5EF4-FFF2-40B4-BE49-F238E27FC236}">
                <a16:creationId xmlns:a16="http://schemas.microsoft.com/office/drawing/2014/main" id="{2C9D0F62-3493-D241-B399-656572980485}"/>
              </a:ext>
            </a:extLst>
          </p:cNvPr>
          <p:cNvPicPr>
            <a:picLocks noChangeAspect="1"/>
          </p:cNvPicPr>
          <p:nvPr/>
        </p:nvPicPr>
        <p:blipFill>
          <a:blip r:embed="rId5"/>
          <a:stretch>
            <a:fillRect/>
          </a:stretch>
        </p:blipFill>
        <p:spPr>
          <a:xfrm>
            <a:off x="3429000" y="4917942"/>
            <a:ext cx="2286000" cy="368300"/>
          </a:xfrm>
          <a:prstGeom prst="rect">
            <a:avLst/>
          </a:prstGeom>
        </p:spPr>
      </p:pic>
      <p:sp>
        <p:nvSpPr>
          <p:cNvPr id="14" name="TextBox 13">
            <a:extLst>
              <a:ext uri="{FF2B5EF4-FFF2-40B4-BE49-F238E27FC236}">
                <a16:creationId xmlns:a16="http://schemas.microsoft.com/office/drawing/2014/main" id="{67415896-080C-0C47-9BDB-B0451E18F7C6}"/>
              </a:ext>
            </a:extLst>
          </p:cNvPr>
          <p:cNvSpPr txBox="1"/>
          <p:nvPr/>
        </p:nvSpPr>
        <p:spPr>
          <a:xfrm>
            <a:off x="854695" y="5345668"/>
            <a:ext cx="5039521" cy="369332"/>
          </a:xfrm>
          <a:prstGeom prst="rect">
            <a:avLst/>
          </a:prstGeom>
          <a:noFill/>
        </p:spPr>
        <p:txBody>
          <a:bodyPr wrap="none" rtlCol="0">
            <a:spAutoFit/>
          </a:bodyPr>
          <a:lstStyle/>
          <a:p>
            <a:r>
              <a:rPr lang="en-US"/>
              <a:t>And then we can try to iteratively approximate </a:t>
            </a:r>
            <a:r>
              <a:rPr lang="en-US" i="1"/>
              <a:t>Q</a:t>
            </a:r>
            <a:r>
              <a:rPr lang="en-US" i="1" baseline="-25000"/>
              <a:t>i</a:t>
            </a:r>
            <a:r>
              <a:rPr lang="en-US" baseline="-25000"/>
              <a:t>+1</a:t>
            </a:r>
          </a:p>
        </p:txBody>
      </p:sp>
      <p:pic>
        <p:nvPicPr>
          <p:cNvPr id="15" name="Picture 14">
            <a:extLst>
              <a:ext uri="{FF2B5EF4-FFF2-40B4-BE49-F238E27FC236}">
                <a16:creationId xmlns:a16="http://schemas.microsoft.com/office/drawing/2014/main" id="{33DA5AAD-D69B-F44D-9D9E-428F4CF9EBA9}"/>
              </a:ext>
            </a:extLst>
          </p:cNvPr>
          <p:cNvPicPr>
            <a:picLocks noChangeAspect="1"/>
          </p:cNvPicPr>
          <p:nvPr/>
        </p:nvPicPr>
        <p:blipFill>
          <a:blip r:embed="rId6"/>
          <a:stretch>
            <a:fillRect/>
          </a:stretch>
        </p:blipFill>
        <p:spPr>
          <a:xfrm>
            <a:off x="2895600" y="5791200"/>
            <a:ext cx="3352800" cy="470392"/>
          </a:xfrm>
          <a:prstGeom prst="rect">
            <a:avLst/>
          </a:prstGeom>
        </p:spPr>
      </p:pic>
      <p:pic>
        <p:nvPicPr>
          <p:cNvPr id="16" name="Picture 15">
            <a:extLst>
              <a:ext uri="{FF2B5EF4-FFF2-40B4-BE49-F238E27FC236}">
                <a16:creationId xmlns:a16="http://schemas.microsoft.com/office/drawing/2014/main" id="{32CB3020-D35F-ED4F-B607-1E43B9707741}"/>
              </a:ext>
            </a:extLst>
          </p:cNvPr>
          <p:cNvPicPr>
            <a:picLocks noChangeAspect="1"/>
          </p:cNvPicPr>
          <p:nvPr/>
        </p:nvPicPr>
        <p:blipFill rotWithShape="1">
          <a:blip r:embed="rId7"/>
          <a:srcRect b="9121"/>
          <a:stretch/>
        </p:blipFill>
        <p:spPr>
          <a:xfrm>
            <a:off x="901700" y="6336268"/>
            <a:ext cx="4813300" cy="369332"/>
          </a:xfrm>
          <a:prstGeom prst="rect">
            <a:avLst/>
          </a:prstGeom>
        </p:spPr>
      </p:pic>
    </p:spTree>
    <p:extLst>
      <p:ext uri="{BB962C8B-B14F-4D97-AF65-F5344CB8AC3E}">
        <p14:creationId xmlns:p14="http://schemas.microsoft.com/office/powerpoint/2010/main" val="3207105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BB1E-46F1-CE45-A0AD-D1A92F871163}"/>
              </a:ext>
            </a:extLst>
          </p:cNvPr>
          <p:cNvSpPr>
            <a:spLocks noGrp="1"/>
          </p:cNvSpPr>
          <p:nvPr>
            <p:ph type="title"/>
          </p:nvPr>
        </p:nvSpPr>
        <p:spPr/>
        <p:txBody>
          <a:bodyPr/>
          <a:lstStyle/>
          <a:p>
            <a:r>
              <a:rPr lang="en-US"/>
              <a:t>Deep Reinforcement Learning</a:t>
            </a:r>
          </a:p>
        </p:txBody>
      </p:sp>
      <p:sp>
        <p:nvSpPr>
          <p:cNvPr id="3" name="Content Placeholder 2">
            <a:extLst>
              <a:ext uri="{FF2B5EF4-FFF2-40B4-BE49-F238E27FC236}">
                <a16:creationId xmlns:a16="http://schemas.microsoft.com/office/drawing/2014/main" id="{42D349F6-0E5D-E74F-A842-BD6EC07204FD}"/>
              </a:ext>
            </a:extLst>
          </p:cNvPr>
          <p:cNvSpPr>
            <a:spLocks noGrp="1"/>
          </p:cNvSpPr>
          <p:nvPr>
            <p:ph idx="1"/>
          </p:nvPr>
        </p:nvSpPr>
        <p:spPr/>
        <p:txBody>
          <a:bodyPr/>
          <a:lstStyle/>
          <a:p>
            <a:r>
              <a:rPr lang="en-US"/>
              <a:t>DQN: Deep Q-network</a:t>
            </a:r>
            <a:br>
              <a:rPr lang="en-US"/>
            </a:br>
            <a:r>
              <a:rPr lang="en-US"/>
              <a:t>Define a neural network to approximate the function</a:t>
            </a:r>
            <a:br>
              <a:rPr lang="en-US"/>
            </a:br>
            <a:br>
              <a:rPr lang="en-US"/>
            </a:br>
            <a:endParaRPr lang="en-US"/>
          </a:p>
          <a:p>
            <a:r>
              <a:rPr lang="en-US"/>
              <a:t>Because it is differentiable, we can compute the gradient</a:t>
            </a:r>
            <a:br>
              <a:rPr lang="en-US"/>
            </a:br>
            <a:endParaRPr lang="en-US"/>
          </a:p>
        </p:txBody>
      </p:sp>
      <p:pic>
        <p:nvPicPr>
          <p:cNvPr id="4" name="Picture 3">
            <a:extLst>
              <a:ext uri="{FF2B5EF4-FFF2-40B4-BE49-F238E27FC236}">
                <a16:creationId xmlns:a16="http://schemas.microsoft.com/office/drawing/2014/main" id="{72F18794-215B-7049-AA31-26F4952EAFF8}"/>
              </a:ext>
            </a:extLst>
          </p:cNvPr>
          <p:cNvPicPr>
            <a:picLocks noChangeAspect="1"/>
          </p:cNvPicPr>
          <p:nvPr/>
        </p:nvPicPr>
        <p:blipFill>
          <a:blip r:embed="rId2"/>
          <a:stretch>
            <a:fillRect/>
          </a:stretch>
        </p:blipFill>
        <p:spPr>
          <a:xfrm>
            <a:off x="3429000" y="3244850"/>
            <a:ext cx="2286000" cy="368300"/>
          </a:xfrm>
          <a:prstGeom prst="rect">
            <a:avLst/>
          </a:prstGeom>
        </p:spPr>
      </p:pic>
      <p:pic>
        <p:nvPicPr>
          <p:cNvPr id="5" name="Picture 4">
            <a:extLst>
              <a:ext uri="{FF2B5EF4-FFF2-40B4-BE49-F238E27FC236}">
                <a16:creationId xmlns:a16="http://schemas.microsoft.com/office/drawing/2014/main" id="{A7B23B99-1FC3-484B-9DE4-6C2C195D5F94}"/>
              </a:ext>
            </a:extLst>
          </p:cNvPr>
          <p:cNvPicPr>
            <a:picLocks noChangeAspect="1"/>
          </p:cNvPicPr>
          <p:nvPr/>
        </p:nvPicPr>
        <p:blipFill>
          <a:blip r:embed="rId3"/>
          <a:stretch>
            <a:fillRect/>
          </a:stretch>
        </p:blipFill>
        <p:spPr>
          <a:xfrm>
            <a:off x="1143000" y="5434712"/>
            <a:ext cx="6858000" cy="585088"/>
          </a:xfrm>
          <a:prstGeom prst="rect">
            <a:avLst/>
          </a:prstGeom>
        </p:spPr>
      </p:pic>
    </p:spTree>
    <p:extLst>
      <p:ext uri="{BB962C8B-B14F-4D97-AF65-F5344CB8AC3E}">
        <p14:creationId xmlns:p14="http://schemas.microsoft.com/office/powerpoint/2010/main" val="1738578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855F-0865-2846-B74D-21956389D168}"/>
              </a:ext>
            </a:extLst>
          </p:cNvPr>
          <p:cNvSpPr>
            <a:spLocks noGrp="1"/>
          </p:cNvSpPr>
          <p:nvPr>
            <p:ph type="title"/>
          </p:nvPr>
        </p:nvSpPr>
        <p:spPr/>
        <p:txBody>
          <a:bodyPr/>
          <a:lstStyle/>
          <a:p>
            <a:r>
              <a:rPr lang="en-US"/>
              <a:t>Deep Reinforcement Learning</a:t>
            </a:r>
          </a:p>
        </p:txBody>
      </p:sp>
      <p:sp>
        <p:nvSpPr>
          <p:cNvPr id="3" name="Content Placeholder 2">
            <a:extLst>
              <a:ext uri="{FF2B5EF4-FFF2-40B4-BE49-F238E27FC236}">
                <a16:creationId xmlns:a16="http://schemas.microsoft.com/office/drawing/2014/main" id="{3ED04C0B-D943-0545-A351-706B9C21DEB7}"/>
              </a:ext>
            </a:extLst>
          </p:cNvPr>
          <p:cNvSpPr>
            <a:spLocks noGrp="1"/>
          </p:cNvSpPr>
          <p:nvPr>
            <p:ph idx="1"/>
          </p:nvPr>
        </p:nvSpPr>
        <p:spPr>
          <a:xfrm>
            <a:off x="457200" y="1600201"/>
            <a:ext cx="8229600" cy="685800"/>
          </a:xfrm>
        </p:spPr>
        <p:txBody>
          <a:bodyPr/>
          <a:lstStyle/>
          <a:p>
            <a:r>
              <a:rPr lang="en-US"/>
              <a:t>Now, states and action can be anything</a:t>
            </a:r>
          </a:p>
        </p:txBody>
      </p:sp>
      <p:pic>
        <p:nvPicPr>
          <p:cNvPr id="34818" name="Picture 2" descr="Human-level control through deep reinforcement learning | Nature">
            <a:extLst>
              <a:ext uri="{FF2B5EF4-FFF2-40B4-BE49-F238E27FC236}">
                <a16:creationId xmlns:a16="http://schemas.microsoft.com/office/drawing/2014/main" id="{2639F115-CCF3-AA4F-89AE-129D3B7C7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86001"/>
            <a:ext cx="5791200" cy="33118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F05E91D-D69C-CE4D-BD62-F31EDD0EDCA8}"/>
              </a:ext>
            </a:extLst>
          </p:cNvPr>
          <p:cNvSpPr/>
          <p:nvPr/>
        </p:nvSpPr>
        <p:spPr>
          <a:xfrm>
            <a:off x="838200" y="5791200"/>
            <a:ext cx="7162800" cy="923330"/>
          </a:xfrm>
          <a:prstGeom prst="rect">
            <a:avLst/>
          </a:prstGeom>
        </p:spPr>
        <p:txBody>
          <a:bodyPr wrap="square">
            <a:spAutoFit/>
          </a:bodyPr>
          <a:lstStyle/>
          <a:p>
            <a:r>
              <a:rPr lang="en-US" b="0" i="0">
                <a:solidFill>
                  <a:srgbClr val="222222"/>
                </a:solidFill>
                <a:effectLst/>
                <a:latin typeface="Arial" panose="020B0604020202020204" pitchFamily="34" charset="0"/>
              </a:rPr>
              <a:t>Mnih, V., Kavukcuoglu, K., Silver, D., Rusu, A. A., Veness, J., Bellemare, M. G., ... &amp; Hassabis, D. (2015). Human-level control through deep reinforcement learning. </a:t>
            </a:r>
            <a:r>
              <a:rPr lang="en-US" b="0" i="1">
                <a:solidFill>
                  <a:srgbClr val="222222"/>
                </a:solidFill>
                <a:effectLst/>
                <a:latin typeface="Arial" panose="020B0604020202020204" pitchFamily="34" charset="0"/>
              </a:rPr>
              <a:t>Nature</a:t>
            </a:r>
            <a:r>
              <a:rPr lang="en-US" b="0" i="0">
                <a:solidFill>
                  <a:srgbClr val="222222"/>
                </a:solidFill>
                <a:effectLst/>
                <a:latin typeface="Arial" panose="020B0604020202020204" pitchFamily="34" charset="0"/>
              </a:rPr>
              <a:t>, </a:t>
            </a:r>
            <a:r>
              <a:rPr lang="en-US" b="0" i="1">
                <a:solidFill>
                  <a:srgbClr val="222222"/>
                </a:solidFill>
                <a:effectLst/>
                <a:latin typeface="Arial" panose="020B0604020202020204" pitchFamily="34" charset="0"/>
              </a:rPr>
              <a:t>518</a:t>
            </a:r>
            <a:r>
              <a:rPr lang="en-US" b="0" i="0">
                <a:solidFill>
                  <a:srgbClr val="222222"/>
                </a:solidFill>
                <a:effectLst/>
                <a:latin typeface="Arial" panose="020B0604020202020204" pitchFamily="34" charset="0"/>
              </a:rPr>
              <a:t>(7540), 529-533.</a:t>
            </a:r>
            <a:endParaRPr lang="en-US"/>
          </a:p>
        </p:txBody>
      </p:sp>
      <p:pic>
        <p:nvPicPr>
          <p:cNvPr id="34820" name="Picture 4" descr="Top 30 Deep Reinforcement Learning GIFs | Find the best GIF on Gfycat">
            <a:extLst>
              <a:ext uri="{FF2B5EF4-FFF2-40B4-BE49-F238E27FC236}">
                <a16:creationId xmlns:a16="http://schemas.microsoft.com/office/drawing/2014/main" id="{98CFE223-8D35-8947-87C1-CEEEFE0412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65" r="23718"/>
          <a:stretch/>
        </p:blipFill>
        <p:spPr bwMode="auto">
          <a:xfrm>
            <a:off x="6553200" y="2667000"/>
            <a:ext cx="23622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8689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40E44-2076-4648-BF96-14111F8CB383}"/>
              </a:ext>
            </a:extLst>
          </p:cNvPr>
          <p:cNvSpPr>
            <a:spLocks noGrp="1"/>
          </p:cNvSpPr>
          <p:nvPr>
            <p:ph type="title"/>
          </p:nvPr>
        </p:nvSpPr>
        <p:spPr/>
        <p:txBody>
          <a:bodyPr/>
          <a:lstStyle/>
          <a:p>
            <a:r>
              <a:rPr lang="en-US"/>
              <a:t>Deep Reinforcement Learning</a:t>
            </a:r>
          </a:p>
        </p:txBody>
      </p:sp>
      <p:pic>
        <p:nvPicPr>
          <p:cNvPr id="1026" name="Picture 2" descr="figure3">
            <a:extLst>
              <a:ext uri="{FF2B5EF4-FFF2-40B4-BE49-F238E27FC236}">
                <a16:creationId xmlns:a16="http://schemas.microsoft.com/office/drawing/2014/main" id="{55E4FFE3-E9FE-2C47-B610-E217CACBD7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4114800" cy="516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238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EF2C-AE47-4544-A3E0-33993C43BD94}"/>
              </a:ext>
            </a:extLst>
          </p:cNvPr>
          <p:cNvSpPr>
            <a:spLocks noGrp="1"/>
          </p:cNvSpPr>
          <p:nvPr>
            <p:ph type="title"/>
          </p:nvPr>
        </p:nvSpPr>
        <p:spPr/>
        <p:txBody>
          <a:bodyPr/>
          <a:lstStyle/>
          <a:p>
            <a:r>
              <a:rPr lang="en-US"/>
              <a:t>Deep Reinforcement Learning</a:t>
            </a:r>
          </a:p>
        </p:txBody>
      </p:sp>
      <p:sp>
        <p:nvSpPr>
          <p:cNvPr id="3" name="Content Placeholder 2">
            <a:extLst>
              <a:ext uri="{FF2B5EF4-FFF2-40B4-BE49-F238E27FC236}">
                <a16:creationId xmlns:a16="http://schemas.microsoft.com/office/drawing/2014/main" id="{5E39C367-E2B0-A147-9FAB-5BE5FBDFA636}"/>
              </a:ext>
            </a:extLst>
          </p:cNvPr>
          <p:cNvSpPr>
            <a:spLocks noGrp="1"/>
          </p:cNvSpPr>
          <p:nvPr>
            <p:ph idx="1"/>
          </p:nvPr>
        </p:nvSpPr>
        <p:spPr>
          <a:xfrm>
            <a:off x="457200" y="1600200"/>
            <a:ext cx="8229600" cy="1142999"/>
          </a:xfrm>
        </p:spPr>
        <p:txBody>
          <a:bodyPr/>
          <a:lstStyle/>
          <a:p>
            <a:r>
              <a:rPr lang="en-US"/>
              <a:t>Learning to walk</a:t>
            </a:r>
          </a:p>
          <a:p>
            <a:r>
              <a:rPr lang="en-US"/>
              <a:t>Obstacle avoidance</a:t>
            </a:r>
          </a:p>
        </p:txBody>
      </p:sp>
      <p:pic>
        <p:nvPicPr>
          <p:cNvPr id="2050" name="Picture 2" descr="One-shot imitation from video with recurrent comparator networks | Element  AI">
            <a:extLst>
              <a:ext uri="{FF2B5EF4-FFF2-40B4-BE49-F238E27FC236}">
                <a16:creationId xmlns:a16="http://schemas.microsoft.com/office/drawing/2014/main" id="{30E409DE-2D4D-6B41-BAA1-9981BF798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293883"/>
            <a:ext cx="5195266" cy="30134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ducing flexible behaviours in simulated environments | DeepMind">
            <a:extLst>
              <a:ext uri="{FF2B5EF4-FFF2-40B4-BE49-F238E27FC236}">
                <a16:creationId xmlns:a16="http://schemas.microsoft.com/office/drawing/2014/main" id="{57B31627-92C4-794D-B558-EC6CACFFC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514" y="3429000"/>
            <a:ext cx="3526972"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880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DD2B-23A9-A748-9605-6E2C0CC57EE0}"/>
              </a:ext>
            </a:extLst>
          </p:cNvPr>
          <p:cNvSpPr>
            <a:spLocks noGrp="1"/>
          </p:cNvSpPr>
          <p:nvPr>
            <p:ph type="title"/>
          </p:nvPr>
        </p:nvSpPr>
        <p:spPr/>
        <p:txBody>
          <a:bodyPr/>
          <a:lstStyle/>
          <a:p>
            <a:r>
              <a:rPr lang="en-US"/>
              <a:t>Deep Reinforcement Learning</a:t>
            </a:r>
          </a:p>
        </p:txBody>
      </p:sp>
      <p:sp>
        <p:nvSpPr>
          <p:cNvPr id="3" name="Content Placeholder 2">
            <a:extLst>
              <a:ext uri="{FF2B5EF4-FFF2-40B4-BE49-F238E27FC236}">
                <a16:creationId xmlns:a16="http://schemas.microsoft.com/office/drawing/2014/main" id="{70E6B21F-76CF-4F44-8C69-3D00DB8D06EE}"/>
              </a:ext>
            </a:extLst>
          </p:cNvPr>
          <p:cNvSpPr>
            <a:spLocks noGrp="1"/>
          </p:cNvSpPr>
          <p:nvPr>
            <p:ph idx="1"/>
          </p:nvPr>
        </p:nvSpPr>
        <p:spPr>
          <a:xfrm>
            <a:off x="457200" y="1600201"/>
            <a:ext cx="8229600" cy="762000"/>
          </a:xfrm>
        </p:spPr>
        <p:txBody>
          <a:bodyPr/>
          <a:lstStyle/>
          <a:p>
            <a:r>
              <a:rPr lang="en-US"/>
              <a:t>Is this deep RL or no?</a:t>
            </a:r>
          </a:p>
        </p:txBody>
      </p:sp>
      <p:sp>
        <p:nvSpPr>
          <p:cNvPr id="5" name="TextBox 4">
            <a:extLst>
              <a:ext uri="{FF2B5EF4-FFF2-40B4-BE49-F238E27FC236}">
                <a16:creationId xmlns:a16="http://schemas.microsoft.com/office/drawing/2014/main" id="{CDF35963-1E79-AF43-B791-3FE6693B3B02}"/>
              </a:ext>
            </a:extLst>
          </p:cNvPr>
          <p:cNvSpPr txBox="1"/>
          <p:nvPr/>
        </p:nvSpPr>
        <p:spPr>
          <a:xfrm>
            <a:off x="457200" y="5802087"/>
            <a:ext cx="6934200" cy="369332"/>
          </a:xfrm>
          <a:prstGeom prst="rect">
            <a:avLst/>
          </a:prstGeom>
          <a:noFill/>
        </p:spPr>
        <p:txBody>
          <a:bodyPr wrap="square">
            <a:spAutoFit/>
          </a:bodyPr>
          <a:lstStyle/>
          <a:p>
            <a:r>
              <a:rPr lang="en-US"/>
              <a:t>https://www.youtube.com/watch?v=fn3KWM1kuAw&amp;t=2s</a:t>
            </a:r>
          </a:p>
        </p:txBody>
      </p:sp>
      <p:pic>
        <p:nvPicPr>
          <p:cNvPr id="3074" name="Picture 2" descr="Boston Dynamics Celebrates the New Year with a Choreographed Dance">
            <a:extLst>
              <a:ext uri="{FF2B5EF4-FFF2-40B4-BE49-F238E27FC236}">
                <a16:creationId xmlns:a16="http://schemas.microsoft.com/office/drawing/2014/main" id="{1022D70F-C68D-7941-A3E3-1440E719C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675" y="2373087"/>
            <a:ext cx="54106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8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7861-4F95-B644-BE7D-4E581F16CA45}"/>
              </a:ext>
            </a:extLst>
          </p:cNvPr>
          <p:cNvSpPr>
            <a:spLocks noGrp="1"/>
          </p:cNvSpPr>
          <p:nvPr>
            <p:ph type="title"/>
          </p:nvPr>
        </p:nvSpPr>
        <p:spPr/>
        <p:txBody>
          <a:bodyPr/>
          <a:lstStyle/>
          <a:p>
            <a:r>
              <a:rPr lang="en-US"/>
              <a:t>Deep Reinforcement Learning: Go</a:t>
            </a:r>
          </a:p>
        </p:txBody>
      </p:sp>
      <p:pic>
        <p:nvPicPr>
          <p:cNvPr id="36866" name="Picture 2" descr="Mastering the game of Go with deep neural networks and tree search | Nature">
            <a:extLst>
              <a:ext uri="{FF2B5EF4-FFF2-40B4-BE49-F238E27FC236}">
                <a16:creationId xmlns:a16="http://schemas.microsoft.com/office/drawing/2014/main" id="{601BE465-F9F6-6B49-BF8D-E978F9C699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21241"/>
            <a:ext cx="8229600" cy="30155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59D9957-E687-584B-8F52-CDDE95FE6499}"/>
              </a:ext>
            </a:extLst>
          </p:cNvPr>
          <p:cNvSpPr/>
          <p:nvPr/>
        </p:nvSpPr>
        <p:spPr>
          <a:xfrm>
            <a:off x="381000" y="5638800"/>
            <a:ext cx="8382000" cy="923330"/>
          </a:xfrm>
          <a:prstGeom prst="rect">
            <a:avLst/>
          </a:prstGeom>
        </p:spPr>
        <p:txBody>
          <a:bodyPr wrap="square">
            <a:spAutoFit/>
          </a:bodyPr>
          <a:lstStyle/>
          <a:p>
            <a:r>
              <a:rPr lang="en-US" b="0" i="0">
                <a:solidFill>
                  <a:srgbClr val="222222"/>
                </a:solidFill>
                <a:effectLst/>
                <a:latin typeface="Arial" panose="020B0604020202020204" pitchFamily="34" charset="0"/>
              </a:rPr>
              <a:t>Silver, D., Huang, A., Maddison, C. J., Guez, A., Sifre, L., Van Den Driessche, G., ... &amp; Hassabis, D. (2016). Mastering the game of Go with deep neural networks and tree search. </a:t>
            </a:r>
            <a:r>
              <a:rPr lang="en-US" b="0" i="1">
                <a:solidFill>
                  <a:srgbClr val="222222"/>
                </a:solidFill>
                <a:effectLst/>
                <a:latin typeface="Arial" panose="020B0604020202020204" pitchFamily="34" charset="0"/>
              </a:rPr>
              <a:t>Nature</a:t>
            </a:r>
            <a:r>
              <a:rPr lang="en-US" b="0" i="0">
                <a:solidFill>
                  <a:srgbClr val="222222"/>
                </a:solidFill>
                <a:effectLst/>
                <a:latin typeface="Arial" panose="020B0604020202020204" pitchFamily="34" charset="0"/>
              </a:rPr>
              <a:t>, </a:t>
            </a:r>
            <a:r>
              <a:rPr lang="en-US" b="0" i="1">
                <a:solidFill>
                  <a:srgbClr val="222222"/>
                </a:solidFill>
                <a:effectLst/>
                <a:latin typeface="Arial" panose="020B0604020202020204" pitchFamily="34" charset="0"/>
              </a:rPr>
              <a:t>529</a:t>
            </a:r>
            <a:r>
              <a:rPr lang="en-US" b="0" i="0">
                <a:solidFill>
                  <a:srgbClr val="222222"/>
                </a:solidFill>
                <a:effectLst/>
                <a:latin typeface="Arial" panose="020B0604020202020204" pitchFamily="34" charset="0"/>
              </a:rPr>
              <a:t>(7587), 484-489.</a:t>
            </a:r>
            <a:endParaRPr lang="en-US"/>
          </a:p>
        </p:txBody>
      </p:sp>
    </p:spTree>
    <p:extLst>
      <p:ext uri="{BB962C8B-B14F-4D97-AF65-F5344CB8AC3E}">
        <p14:creationId xmlns:p14="http://schemas.microsoft.com/office/powerpoint/2010/main" val="3198376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E879-E768-0244-893A-F0EAF94BA377}"/>
              </a:ext>
            </a:extLst>
          </p:cNvPr>
          <p:cNvSpPr>
            <a:spLocks noGrp="1"/>
          </p:cNvSpPr>
          <p:nvPr>
            <p:ph type="title"/>
          </p:nvPr>
        </p:nvSpPr>
        <p:spPr/>
        <p:txBody>
          <a:bodyPr/>
          <a:lstStyle/>
          <a:p>
            <a:r>
              <a:rPr lang="en-US"/>
              <a:t>Deep Reinforcement Learning: Chess</a:t>
            </a:r>
          </a:p>
        </p:txBody>
      </p:sp>
      <p:pic>
        <p:nvPicPr>
          <p:cNvPr id="37890" name="Picture 2" descr="AlphaZero: Shedding new light on chess, shogi, and Go | DeepMind">
            <a:extLst>
              <a:ext uri="{FF2B5EF4-FFF2-40B4-BE49-F238E27FC236}">
                <a16:creationId xmlns:a16="http://schemas.microsoft.com/office/drawing/2014/main" id="{F59C93B6-32E0-CE45-9D88-E67A3102C6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7117" y="1600200"/>
            <a:ext cx="7309765"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24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5393-82F1-104A-9D63-1E4DCD914D3E}"/>
              </a:ext>
            </a:extLst>
          </p:cNvPr>
          <p:cNvSpPr>
            <a:spLocks noGrp="1"/>
          </p:cNvSpPr>
          <p:nvPr>
            <p:ph type="title"/>
          </p:nvPr>
        </p:nvSpPr>
        <p:spPr/>
        <p:txBody>
          <a:bodyPr/>
          <a:lstStyle/>
          <a:p>
            <a:r>
              <a:rPr lang="en-US"/>
              <a:t>Formalizing Reinforcement Learning</a:t>
            </a:r>
          </a:p>
        </p:txBody>
      </p:sp>
      <p:pic>
        <p:nvPicPr>
          <p:cNvPr id="7" name="Picture 6">
            <a:extLst>
              <a:ext uri="{FF2B5EF4-FFF2-40B4-BE49-F238E27FC236}">
                <a16:creationId xmlns:a16="http://schemas.microsoft.com/office/drawing/2014/main" id="{01A49FDA-2866-004D-AB43-40C4ACE8CC7C}"/>
              </a:ext>
            </a:extLst>
          </p:cNvPr>
          <p:cNvPicPr>
            <a:picLocks noChangeAspect="1"/>
          </p:cNvPicPr>
          <p:nvPr/>
        </p:nvPicPr>
        <p:blipFill>
          <a:blip r:embed="rId2"/>
          <a:stretch>
            <a:fillRect/>
          </a:stretch>
        </p:blipFill>
        <p:spPr>
          <a:xfrm>
            <a:off x="349250" y="2895600"/>
            <a:ext cx="8445500" cy="1435100"/>
          </a:xfrm>
          <a:prstGeom prst="rect">
            <a:avLst/>
          </a:prstGeom>
        </p:spPr>
      </p:pic>
      <p:sp>
        <p:nvSpPr>
          <p:cNvPr id="8" name="TextBox 7">
            <a:extLst>
              <a:ext uri="{FF2B5EF4-FFF2-40B4-BE49-F238E27FC236}">
                <a16:creationId xmlns:a16="http://schemas.microsoft.com/office/drawing/2014/main" id="{20C7C36B-61FE-4F4F-84FF-474431BE2A1E}"/>
              </a:ext>
            </a:extLst>
          </p:cNvPr>
          <p:cNvSpPr txBox="1"/>
          <p:nvPr/>
        </p:nvSpPr>
        <p:spPr>
          <a:xfrm>
            <a:off x="685800" y="5088485"/>
            <a:ext cx="7422288" cy="369332"/>
          </a:xfrm>
          <a:prstGeom prst="rect">
            <a:avLst/>
          </a:prstGeom>
          <a:noFill/>
        </p:spPr>
        <p:txBody>
          <a:bodyPr wrap="none" rtlCol="0">
            <a:spAutoFit/>
          </a:bodyPr>
          <a:lstStyle/>
          <a:p>
            <a:r>
              <a:rPr lang="en-US"/>
              <a:t>We can describe the sequence of events of a system by its sequence of states</a:t>
            </a:r>
          </a:p>
        </p:txBody>
      </p:sp>
      <p:sp>
        <p:nvSpPr>
          <p:cNvPr id="9" name="TextBox 8">
            <a:extLst>
              <a:ext uri="{FF2B5EF4-FFF2-40B4-BE49-F238E27FC236}">
                <a16:creationId xmlns:a16="http://schemas.microsoft.com/office/drawing/2014/main" id="{84C26CEC-E60A-F040-A334-D86AE6E4806F}"/>
              </a:ext>
            </a:extLst>
          </p:cNvPr>
          <p:cNvSpPr txBox="1"/>
          <p:nvPr/>
        </p:nvSpPr>
        <p:spPr>
          <a:xfrm>
            <a:off x="2883548" y="5486400"/>
            <a:ext cx="2717411" cy="646331"/>
          </a:xfrm>
          <a:prstGeom prst="rect">
            <a:avLst/>
          </a:prstGeom>
          <a:noFill/>
        </p:spPr>
        <p:txBody>
          <a:bodyPr wrap="none" rtlCol="0">
            <a:spAutoFit/>
          </a:bodyPr>
          <a:lstStyle/>
          <a:p>
            <a:r>
              <a:rPr lang="en-US" sz="3600" i="1"/>
              <a:t>s</a:t>
            </a:r>
            <a:r>
              <a:rPr lang="en-US" sz="3600" baseline="-25000"/>
              <a:t>1</a:t>
            </a:r>
            <a:r>
              <a:rPr lang="en-US" sz="3600"/>
              <a:t>, </a:t>
            </a:r>
            <a:r>
              <a:rPr lang="en-US" sz="3600" i="1"/>
              <a:t>s</a:t>
            </a:r>
            <a:r>
              <a:rPr lang="en-US" sz="3600" baseline="-25000"/>
              <a:t>2</a:t>
            </a:r>
            <a:r>
              <a:rPr lang="en-US" sz="3600"/>
              <a:t>, </a:t>
            </a:r>
            <a:r>
              <a:rPr lang="en-US" sz="3600" i="1"/>
              <a:t>s</a:t>
            </a:r>
            <a:r>
              <a:rPr lang="en-US" sz="3600" baseline="-25000"/>
              <a:t>3</a:t>
            </a:r>
            <a:r>
              <a:rPr lang="en-US" sz="3600"/>
              <a:t>, …, </a:t>
            </a:r>
            <a:r>
              <a:rPr lang="en-US" sz="3600" i="1"/>
              <a:t>s</a:t>
            </a:r>
            <a:r>
              <a:rPr lang="en-US" sz="3600" baseline="-25000"/>
              <a:t>T</a:t>
            </a:r>
          </a:p>
        </p:txBody>
      </p:sp>
      <p:sp>
        <p:nvSpPr>
          <p:cNvPr id="10" name="TextBox 9">
            <a:extLst>
              <a:ext uri="{FF2B5EF4-FFF2-40B4-BE49-F238E27FC236}">
                <a16:creationId xmlns:a16="http://schemas.microsoft.com/office/drawing/2014/main" id="{A7D602AF-F591-0D4C-9349-7491489085D2}"/>
              </a:ext>
            </a:extLst>
          </p:cNvPr>
          <p:cNvSpPr txBox="1"/>
          <p:nvPr/>
        </p:nvSpPr>
        <p:spPr>
          <a:xfrm>
            <a:off x="3482054" y="1861457"/>
            <a:ext cx="2179892" cy="646331"/>
          </a:xfrm>
          <a:prstGeom prst="rect">
            <a:avLst/>
          </a:prstGeom>
          <a:noFill/>
        </p:spPr>
        <p:txBody>
          <a:bodyPr wrap="none" rtlCol="0">
            <a:spAutoFit/>
          </a:bodyPr>
          <a:lstStyle/>
          <a:p>
            <a:r>
              <a:rPr lang="en-US" sz="3600"/>
              <a:t>Tic-tac-toe</a:t>
            </a:r>
          </a:p>
        </p:txBody>
      </p:sp>
      <p:sp>
        <p:nvSpPr>
          <p:cNvPr id="11" name="Right Brace 10">
            <a:extLst>
              <a:ext uri="{FF2B5EF4-FFF2-40B4-BE49-F238E27FC236}">
                <a16:creationId xmlns:a16="http://schemas.microsoft.com/office/drawing/2014/main" id="{710BD974-7131-B741-9482-77888FB21073}"/>
              </a:ext>
            </a:extLst>
          </p:cNvPr>
          <p:cNvSpPr/>
          <p:nvPr/>
        </p:nvSpPr>
        <p:spPr>
          <a:xfrm rot="5400000">
            <a:off x="4495800" y="543505"/>
            <a:ext cx="304800" cy="7924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E65F782-C9F0-6741-9A68-EF9B803FC594}"/>
              </a:ext>
            </a:extLst>
          </p:cNvPr>
          <p:cNvSpPr txBox="1"/>
          <p:nvPr/>
        </p:nvSpPr>
        <p:spPr>
          <a:xfrm>
            <a:off x="4396944" y="4594163"/>
            <a:ext cx="409086" cy="646331"/>
          </a:xfrm>
          <a:prstGeom prst="rect">
            <a:avLst/>
          </a:prstGeom>
          <a:noFill/>
        </p:spPr>
        <p:txBody>
          <a:bodyPr wrap="none" rtlCol="0">
            <a:spAutoFit/>
          </a:bodyPr>
          <a:lstStyle/>
          <a:p>
            <a:r>
              <a:rPr lang="en-US" sz="3600" i="1"/>
              <a:t>T</a:t>
            </a:r>
          </a:p>
        </p:txBody>
      </p:sp>
    </p:spTree>
    <p:extLst>
      <p:ext uri="{BB962C8B-B14F-4D97-AF65-F5344CB8AC3E}">
        <p14:creationId xmlns:p14="http://schemas.microsoft.com/office/powerpoint/2010/main" val="3497848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5FE9-4809-324D-B25A-9769EA6AAB56}"/>
              </a:ext>
            </a:extLst>
          </p:cNvPr>
          <p:cNvSpPr>
            <a:spLocks noGrp="1"/>
          </p:cNvSpPr>
          <p:nvPr>
            <p:ph type="title"/>
          </p:nvPr>
        </p:nvSpPr>
        <p:spPr/>
        <p:txBody>
          <a:bodyPr>
            <a:normAutofit fontScale="90000"/>
          </a:bodyPr>
          <a:lstStyle/>
          <a:p>
            <a:r>
              <a:rPr lang="en-US"/>
              <a:t>Deep Reinforcement Learning: Starcraft</a:t>
            </a:r>
          </a:p>
        </p:txBody>
      </p:sp>
      <p:pic>
        <p:nvPicPr>
          <p:cNvPr id="38916" name="Picture 4">
            <a:extLst>
              <a:ext uri="{FF2B5EF4-FFF2-40B4-BE49-F238E27FC236}">
                <a16:creationId xmlns:a16="http://schemas.microsoft.com/office/drawing/2014/main" id="{FEA00F29-E84D-BE41-98CE-EEDE2B0575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6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11E5-6360-9046-A1F4-AFCF0D3339D7}"/>
              </a:ext>
            </a:extLst>
          </p:cNvPr>
          <p:cNvSpPr>
            <a:spLocks noGrp="1"/>
          </p:cNvSpPr>
          <p:nvPr>
            <p:ph type="title"/>
          </p:nvPr>
        </p:nvSpPr>
        <p:spPr/>
        <p:txBody>
          <a:bodyPr>
            <a:normAutofit fontScale="90000"/>
          </a:bodyPr>
          <a:lstStyle/>
          <a:p>
            <a:r>
              <a:rPr lang="en-US"/>
              <a:t>Deep Reinforcement Learning: Multi-agents</a:t>
            </a:r>
          </a:p>
        </p:txBody>
      </p:sp>
      <p:pic>
        <p:nvPicPr>
          <p:cNvPr id="35842" name="Picture 2" descr="Emergent Tool Use from Multi-Agent Interaction">
            <a:extLst>
              <a:ext uri="{FF2B5EF4-FFF2-40B4-BE49-F238E27FC236}">
                <a16:creationId xmlns:a16="http://schemas.microsoft.com/office/drawing/2014/main" id="{B19C256C-0118-B64F-8160-79213D6064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5175454" cy="4525963"/>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An Open Source Tool for Scaling Multi-Agent Reinforcement Learning - RISE  Lab">
            <a:extLst>
              <a:ext uri="{FF2B5EF4-FFF2-40B4-BE49-F238E27FC236}">
                <a16:creationId xmlns:a16="http://schemas.microsoft.com/office/drawing/2014/main" id="{A66714CD-8FBB-9E49-B73B-641C106F4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829" y="2212181"/>
            <a:ext cx="3346144" cy="330200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a:extLst>
              <a:ext uri="{FF2B5EF4-FFF2-40B4-BE49-F238E27FC236}">
                <a16:creationId xmlns:a16="http://schemas.microsoft.com/office/drawing/2014/main" id="{28B6DC4A-D9EB-DA40-B850-996553BD9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6106050"/>
            <a:ext cx="2180737" cy="414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240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8908C-0C23-C143-966D-7EE5BD02B95E}"/>
              </a:ext>
            </a:extLst>
          </p:cNvPr>
          <p:cNvSpPr>
            <a:spLocks noGrp="1"/>
          </p:cNvSpPr>
          <p:nvPr>
            <p:ph type="title"/>
          </p:nvPr>
        </p:nvSpPr>
        <p:spPr/>
        <p:txBody>
          <a:bodyPr/>
          <a:lstStyle/>
          <a:p>
            <a:r>
              <a:rPr lang="en-US"/>
              <a:t>Deep Reinforcement Learning: Dota 2</a:t>
            </a:r>
          </a:p>
        </p:txBody>
      </p:sp>
      <p:pic>
        <p:nvPicPr>
          <p:cNvPr id="39938" name="Picture 2" descr="Best Open Ai Dota GIFs | Gfycat">
            <a:extLst>
              <a:ext uri="{FF2B5EF4-FFF2-40B4-BE49-F238E27FC236}">
                <a16:creationId xmlns:a16="http://schemas.microsoft.com/office/drawing/2014/main" id="{7709E433-7660-AD40-A98F-C59A58C547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2275681"/>
            <a:ext cx="56388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25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00E7-C3D1-8D4D-BCF1-65BD4003948D}"/>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41E5E392-7B6C-E043-8FD0-9A18555145D1}"/>
              </a:ext>
            </a:extLst>
          </p:cNvPr>
          <p:cNvSpPr>
            <a:spLocks noGrp="1"/>
          </p:cNvSpPr>
          <p:nvPr>
            <p:ph idx="1"/>
          </p:nvPr>
        </p:nvSpPr>
        <p:spPr/>
        <p:txBody>
          <a:bodyPr/>
          <a:lstStyle/>
          <a:p>
            <a:r>
              <a:rPr lang="en-US"/>
              <a:t>Reinforcement learning is one of the most general kinds of machine learning problems</a:t>
            </a:r>
          </a:p>
          <a:p>
            <a:r>
              <a:rPr lang="en-US"/>
              <a:t>It is highly applicable for building artificial agents that learn and act in unknown environments</a:t>
            </a:r>
          </a:p>
          <a:p>
            <a:r>
              <a:rPr lang="en-US"/>
              <a:t>Deep Learning has enabled the introduction of these agents to highly complex environments</a:t>
            </a:r>
          </a:p>
        </p:txBody>
      </p:sp>
    </p:spTree>
    <p:extLst>
      <p:ext uri="{BB962C8B-B14F-4D97-AF65-F5344CB8AC3E}">
        <p14:creationId xmlns:p14="http://schemas.microsoft.com/office/powerpoint/2010/main" val="2488495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5393-82F1-104A-9D63-1E4DCD914D3E}"/>
              </a:ext>
            </a:extLst>
          </p:cNvPr>
          <p:cNvSpPr>
            <a:spLocks noGrp="1"/>
          </p:cNvSpPr>
          <p:nvPr>
            <p:ph type="title"/>
          </p:nvPr>
        </p:nvSpPr>
        <p:spPr/>
        <p:txBody>
          <a:bodyPr/>
          <a:lstStyle/>
          <a:p>
            <a:r>
              <a:rPr lang="en-US"/>
              <a:t>Formalizing Reinforcement Learning</a:t>
            </a:r>
          </a:p>
        </p:txBody>
      </p:sp>
      <p:pic>
        <p:nvPicPr>
          <p:cNvPr id="7" name="Picture 6">
            <a:extLst>
              <a:ext uri="{FF2B5EF4-FFF2-40B4-BE49-F238E27FC236}">
                <a16:creationId xmlns:a16="http://schemas.microsoft.com/office/drawing/2014/main" id="{01A49FDA-2866-004D-AB43-40C4ACE8CC7C}"/>
              </a:ext>
            </a:extLst>
          </p:cNvPr>
          <p:cNvPicPr>
            <a:picLocks noChangeAspect="1"/>
          </p:cNvPicPr>
          <p:nvPr/>
        </p:nvPicPr>
        <p:blipFill>
          <a:blip r:embed="rId2"/>
          <a:stretch>
            <a:fillRect/>
          </a:stretch>
        </p:blipFill>
        <p:spPr>
          <a:xfrm>
            <a:off x="349250" y="2895600"/>
            <a:ext cx="8445500" cy="1435100"/>
          </a:xfrm>
          <a:prstGeom prst="rect">
            <a:avLst/>
          </a:prstGeom>
        </p:spPr>
      </p:pic>
      <p:sp>
        <p:nvSpPr>
          <p:cNvPr id="8" name="TextBox 7">
            <a:extLst>
              <a:ext uri="{FF2B5EF4-FFF2-40B4-BE49-F238E27FC236}">
                <a16:creationId xmlns:a16="http://schemas.microsoft.com/office/drawing/2014/main" id="{20C7C36B-61FE-4F4F-84FF-474431BE2A1E}"/>
              </a:ext>
            </a:extLst>
          </p:cNvPr>
          <p:cNvSpPr txBox="1"/>
          <p:nvPr/>
        </p:nvSpPr>
        <p:spPr>
          <a:xfrm>
            <a:off x="685800" y="5240494"/>
            <a:ext cx="7696200" cy="674914"/>
          </a:xfrm>
          <a:prstGeom prst="rect">
            <a:avLst/>
          </a:prstGeom>
          <a:noFill/>
        </p:spPr>
        <p:txBody>
          <a:bodyPr wrap="square" rtlCol="0">
            <a:noAutofit/>
          </a:bodyPr>
          <a:lstStyle/>
          <a:p>
            <a:r>
              <a:rPr lang="en-US"/>
              <a:t>If we observe many millions of players play, we could estimate the probability of observing any sequence of </a:t>
            </a:r>
            <a:r>
              <a:rPr lang="en-US" i="1"/>
              <a:t>T</a:t>
            </a:r>
            <a:r>
              <a:rPr lang="en-US"/>
              <a:t> steps</a:t>
            </a:r>
          </a:p>
        </p:txBody>
      </p:sp>
      <p:sp>
        <p:nvSpPr>
          <p:cNvPr id="9" name="TextBox 8">
            <a:extLst>
              <a:ext uri="{FF2B5EF4-FFF2-40B4-BE49-F238E27FC236}">
                <a16:creationId xmlns:a16="http://schemas.microsoft.com/office/drawing/2014/main" id="{84C26CEC-E60A-F040-A334-D86AE6E4806F}"/>
              </a:ext>
            </a:extLst>
          </p:cNvPr>
          <p:cNvSpPr txBox="1"/>
          <p:nvPr/>
        </p:nvSpPr>
        <p:spPr>
          <a:xfrm>
            <a:off x="2883548" y="5915408"/>
            <a:ext cx="3233578" cy="646331"/>
          </a:xfrm>
          <a:prstGeom prst="rect">
            <a:avLst/>
          </a:prstGeom>
          <a:noFill/>
        </p:spPr>
        <p:txBody>
          <a:bodyPr wrap="none" rtlCol="0">
            <a:spAutoFit/>
          </a:bodyPr>
          <a:lstStyle/>
          <a:p>
            <a:r>
              <a:rPr lang="en-US" sz="3600" i="1"/>
              <a:t>p</a:t>
            </a:r>
            <a:r>
              <a:rPr lang="en-US" sz="3600"/>
              <a:t>(</a:t>
            </a:r>
            <a:r>
              <a:rPr lang="en-US" sz="3600" i="1"/>
              <a:t>s</a:t>
            </a:r>
            <a:r>
              <a:rPr lang="en-US" sz="3600" baseline="-25000"/>
              <a:t>1</a:t>
            </a:r>
            <a:r>
              <a:rPr lang="en-US" sz="3600"/>
              <a:t>, </a:t>
            </a:r>
            <a:r>
              <a:rPr lang="en-US" sz="3600" i="1"/>
              <a:t>s</a:t>
            </a:r>
            <a:r>
              <a:rPr lang="en-US" sz="3600" baseline="-25000"/>
              <a:t>2</a:t>
            </a:r>
            <a:r>
              <a:rPr lang="en-US" sz="3600"/>
              <a:t>, </a:t>
            </a:r>
            <a:r>
              <a:rPr lang="en-US" sz="3600" i="1"/>
              <a:t>s</a:t>
            </a:r>
            <a:r>
              <a:rPr lang="en-US" sz="3600" baseline="-25000"/>
              <a:t>3</a:t>
            </a:r>
            <a:r>
              <a:rPr lang="en-US" sz="3600"/>
              <a:t>, …, </a:t>
            </a:r>
            <a:r>
              <a:rPr lang="en-US" sz="3600" i="1"/>
              <a:t>s</a:t>
            </a:r>
            <a:r>
              <a:rPr lang="en-US" sz="3600" baseline="-25000"/>
              <a:t>T</a:t>
            </a:r>
            <a:r>
              <a:rPr lang="en-US" sz="3600"/>
              <a:t>)</a:t>
            </a:r>
          </a:p>
        </p:txBody>
      </p:sp>
      <p:sp>
        <p:nvSpPr>
          <p:cNvPr id="6" name="TextBox 5">
            <a:extLst>
              <a:ext uri="{FF2B5EF4-FFF2-40B4-BE49-F238E27FC236}">
                <a16:creationId xmlns:a16="http://schemas.microsoft.com/office/drawing/2014/main" id="{E6DB9F7B-45D9-464D-B289-40E8197DACF0}"/>
              </a:ext>
            </a:extLst>
          </p:cNvPr>
          <p:cNvSpPr txBox="1"/>
          <p:nvPr/>
        </p:nvSpPr>
        <p:spPr>
          <a:xfrm>
            <a:off x="3482054" y="1861457"/>
            <a:ext cx="2179892" cy="646331"/>
          </a:xfrm>
          <a:prstGeom prst="rect">
            <a:avLst/>
          </a:prstGeom>
          <a:noFill/>
        </p:spPr>
        <p:txBody>
          <a:bodyPr wrap="none" rtlCol="0">
            <a:spAutoFit/>
          </a:bodyPr>
          <a:lstStyle/>
          <a:p>
            <a:r>
              <a:rPr lang="en-US" sz="3600"/>
              <a:t>Tic-tac-toe</a:t>
            </a:r>
          </a:p>
        </p:txBody>
      </p:sp>
      <p:sp>
        <p:nvSpPr>
          <p:cNvPr id="10" name="Right Brace 9">
            <a:extLst>
              <a:ext uri="{FF2B5EF4-FFF2-40B4-BE49-F238E27FC236}">
                <a16:creationId xmlns:a16="http://schemas.microsoft.com/office/drawing/2014/main" id="{D9A17879-2056-D54F-8D8A-1DEABB4AEE5C}"/>
              </a:ext>
            </a:extLst>
          </p:cNvPr>
          <p:cNvSpPr/>
          <p:nvPr/>
        </p:nvSpPr>
        <p:spPr>
          <a:xfrm rot="5400000">
            <a:off x="4495800" y="543505"/>
            <a:ext cx="304800" cy="7924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E9785D2-9B8A-A44B-ABF2-3B46AC979048}"/>
              </a:ext>
            </a:extLst>
          </p:cNvPr>
          <p:cNvSpPr txBox="1"/>
          <p:nvPr/>
        </p:nvSpPr>
        <p:spPr>
          <a:xfrm>
            <a:off x="4396944" y="4594163"/>
            <a:ext cx="409086" cy="646331"/>
          </a:xfrm>
          <a:prstGeom prst="rect">
            <a:avLst/>
          </a:prstGeom>
          <a:noFill/>
        </p:spPr>
        <p:txBody>
          <a:bodyPr wrap="none" rtlCol="0">
            <a:spAutoFit/>
          </a:bodyPr>
          <a:lstStyle/>
          <a:p>
            <a:r>
              <a:rPr lang="en-US" sz="3600" i="1"/>
              <a:t>T</a:t>
            </a:r>
          </a:p>
        </p:txBody>
      </p:sp>
    </p:spTree>
    <p:extLst>
      <p:ext uri="{BB962C8B-B14F-4D97-AF65-F5344CB8AC3E}">
        <p14:creationId xmlns:p14="http://schemas.microsoft.com/office/powerpoint/2010/main" val="2425375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5393-82F1-104A-9D63-1E4DCD914D3E}"/>
              </a:ext>
            </a:extLst>
          </p:cNvPr>
          <p:cNvSpPr>
            <a:spLocks noGrp="1"/>
          </p:cNvSpPr>
          <p:nvPr>
            <p:ph type="title"/>
          </p:nvPr>
        </p:nvSpPr>
        <p:spPr/>
        <p:txBody>
          <a:bodyPr/>
          <a:lstStyle/>
          <a:p>
            <a:r>
              <a:rPr lang="en-US"/>
              <a:t>Formalizing Reinforcement Learning</a:t>
            </a:r>
          </a:p>
        </p:txBody>
      </p:sp>
      <p:pic>
        <p:nvPicPr>
          <p:cNvPr id="7" name="Picture 6">
            <a:extLst>
              <a:ext uri="{FF2B5EF4-FFF2-40B4-BE49-F238E27FC236}">
                <a16:creationId xmlns:a16="http://schemas.microsoft.com/office/drawing/2014/main" id="{01A49FDA-2866-004D-AB43-40C4ACE8CC7C}"/>
              </a:ext>
            </a:extLst>
          </p:cNvPr>
          <p:cNvPicPr>
            <a:picLocks noChangeAspect="1"/>
          </p:cNvPicPr>
          <p:nvPr/>
        </p:nvPicPr>
        <p:blipFill rotWithShape="1">
          <a:blip r:embed="rId2"/>
          <a:srcRect r="44587"/>
          <a:stretch/>
        </p:blipFill>
        <p:spPr>
          <a:xfrm>
            <a:off x="2232025" y="1541043"/>
            <a:ext cx="4679950" cy="1435100"/>
          </a:xfrm>
          <a:prstGeom prst="rect">
            <a:avLst/>
          </a:prstGeom>
        </p:spPr>
      </p:pic>
      <p:sp>
        <p:nvSpPr>
          <p:cNvPr id="8" name="TextBox 7">
            <a:extLst>
              <a:ext uri="{FF2B5EF4-FFF2-40B4-BE49-F238E27FC236}">
                <a16:creationId xmlns:a16="http://schemas.microsoft.com/office/drawing/2014/main" id="{20C7C36B-61FE-4F4F-84FF-474431BE2A1E}"/>
              </a:ext>
            </a:extLst>
          </p:cNvPr>
          <p:cNvSpPr txBox="1"/>
          <p:nvPr/>
        </p:nvSpPr>
        <p:spPr>
          <a:xfrm>
            <a:off x="685800" y="4224299"/>
            <a:ext cx="7696200" cy="674914"/>
          </a:xfrm>
          <a:prstGeom prst="rect">
            <a:avLst/>
          </a:prstGeom>
          <a:noFill/>
        </p:spPr>
        <p:txBody>
          <a:bodyPr wrap="square" rtlCol="0">
            <a:noAutofit/>
          </a:bodyPr>
          <a:lstStyle/>
          <a:p>
            <a:r>
              <a:rPr lang="en-US"/>
              <a:t>How big is the probability distribution of three steps?</a:t>
            </a:r>
          </a:p>
        </p:txBody>
      </p:sp>
      <p:sp>
        <p:nvSpPr>
          <p:cNvPr id="6" name="Right Brace 5">
            <a:extLst>
              <a:ext uri="{FF2B5EF4-FFF2-40B4-BE49-F238E27FC236}">
                <a16:creationId xmlns:a16="http://schemas.microsoft.com/office/drawing/2014/main" id="{6D4A36E1-8A81-5B40-A688-ED00E1D18792}"/>
              </a:ext>
            </a:extLst>
          </p:cNvPr>
          <p:cNvSpPr/>
          <p:nvPr/>
        </p:nvSpPr>
        <p:spPr>
          <a:xfrm rot="5400000">
            <a:off x="4419600" y="818180"/>
            <a:ext cx="304800" cy="46799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D6FEDEE-56A8-A74C-9B41-6245CA70C829}"/>
              </a:ext>
            </a:extLst>
          </p:cNvPr>
          <p:cNvSpPr txBox="1"/>
          <p:nvPr/>
        </p:nvSpPr>
        <p:spPr>
          <a:xfrm>
            <a:off x="4031627" y="3246413"/>
            <a:ext cx="1080745" cy="646331"/>
          </a:xfrm>
          <a:prstGeom prst="rect">
            <a:avLst/>
          </a:prstGeom>
          <a:noFill/>
        </p:spPr>
        <p:txBody>
          <a:bodyPr wrap="none" rtlCol="0">
            <a:spAutoFit/>
          </a:bodyPr>
          <a:lstStyle/>
          <a:p>
            <a:r>
              <a:rPr lang="en-US" sz="3600" i="1"/>
              <a:t>T </a:t>
            </a:r>
            <a:r>
              <a:rPr lang="en-US" sz="3600"/>
              <a:t>= 3</a:t>
            </a:r>
          </a:p>
        </p:txBody>
      </p:sp>
      <p:sp>
        <p:nvSpPr>
          <p:cNvPr id="11" name="TextBox 10">
            <a:extLst>
              <a:ext uri="{FF2B5EF4-FFF2-40B4-BE49-F238E27FC236}">
                <a16:creationId xmlns:a16="http://schemas.microsoft.com/office/drawing/2014/main" id="{5FFB7CA8-2118-2D4C-A169-C1F4F3BAE0C8}"/>
              </a:ext>
            </a:extLst>
          </p:cNvPr>
          <p:cNvSpPr txBox="1"/>
          <p:nvPr/>
        </p:nvSpPr>
        <p:spPr>
          <a:xfrm>
            <a:off x="3499429" y="4670626"/>
            <a:ext cx="2145139" cy="646331"/>
          </a:xfrm>
          <a:prstGeom prst="rect">
            <a:avLst/>
          </a:prstGeom>
          <a:noFill/>
        </p:spPr>
        <p:txBody>
          <a:bodyPr wrap="none" rtlCol="0">
            <a:spAutoFit/>
          </a:bodyPr>
          <a:lstStyle/>
          <a:p>
            <a:r>
              <a:rPr lang="en-US" sz="3600" i="1"/>
              <a:t>p</a:t>
            </a:r>
            <a:r>
              <a:rPr lang="en-US" sz="3600"/>
              <a:t>(</a:t>
            </a:r>
            <a:r>
              <a:rPr lang="en-US" sz="3600" i="1"/>
              <a:t>s</a:t>
            </a:r>
            <a:r>
              <a:rPr lang="en-US" sz="3600" baseline="-25000"/>
              <a:t>1</a:t>
            </a:r>
            <a:r>
              <a:rPr lang="en-US" sz="3600"/>
              <a:t>, </a:t>
            </a:r>
            <a:r>
              <a:rPr lang="en-US" sz="3600" i="1"/>
              <a:t>s</a:t>
            </a:r>
            <a:r>
              <a:rPr lang="en-US" sz="3600" baseline="-25000"/>
              <a:t>2</a:t>
            </a:r>
            <a:r>
              <a:rPr lang="en-US" sz="3600"/>
              <a:t>, </a:t>
            </a:r>
            <a:r>
              <a:rPr lang="en-US" sz="3600" i="1"/>
              <a:t>s</a:t>
            </a:r>
            <a:r>
              <a:rPr lang="en-US" sz="3600" baseline="-25000"/>
              <a:t>3</a:t>
            </a:r>
            <a:r>
              <a:rPr lang="en-US" sz="3600"/>
              <a:t>)</a:t>
            </a:r>
          </a:p>
        </p:txBody>
      </p:sp>
    </p:spTree>
    <p:extLst>
      <p:ext uri="{BB962C8B-B14F-4D97-AF65-F5344CB8AC3E}">
        <p14:creationId xmlns:p14="http://schemas.microsoft.com/office/powerpoint/2010/main" val="29508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81DE1BD1AF764A8CECBD89F6453A1D" ma:contentTypeVersion="9" ma:contentTypeDescription="Create a new document." ma:contentTypeScope="" ma:versionID="a4707a794229cfab4d80e2d41f1a3330">
  <xsd:schema xmlns:xsd="http://www.w3.org/2001/XMLSchema" xmlns:xs="http://www.w3.org/2001/XMLSchema" xmlns:p="http://schemas.microsoft.com/office/2006/metadata/properties" xmlns:ns3="549ee5c3-5221-4b35-8392-cb2435dc6ff4" targetNamespace="http://schemas.microsoft.com/office/2006/metadata/properties" ma:root="true" ma:fieldsID="c5d1389a447a3509d25c9aa5ab3d86b3" ns3:_="">
    <xsd:import namespace="549ee5c3-5221-4b35-8392-cb2435dc6ff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ee5c3-5221-4b35-8392-cb2435dc6f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5CD719-395E-4463-A302-9F33D8DF3C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9ee5c3-5221-4b35-8392-cb2435dc6f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621171-5301-482B-B993-80F654819E29}">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549ee5c3-5221-4b35-8392-cb2435dc6ff4"/>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0E163AB1-076F-43F8-91C9-C2E5B28BB3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48653</TotalTime>
  <Words>3850</Words>
  <Application>Microsoft Macintosh PowerPoint</Application>
  <PresentationFormat>On-screen Show (4:3)</PresentationFormat>
  <Paragraphs>429</Paragraphs>
  <Slides>73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Arial</vt:lpstr>
      <vt:lpstr>ArialMT</vt:lpstr>
      <vt:lpstr>Calibri</vt:lpstr>
      <vt:lpstr>Cambria Math</vt:lpstr>
      <vt:lpstr>Franklin Gothic Medium</vt:lpstr>
      <vt:lpstr>FuturaStd-BookOblique</vt:lpstr>
      <vt:lpstr>FuturaStd-CondensedBoldObl</vt:lpstr>
      <vt:lpstr>NewBaskervilleStd-Roman</vt:lpstr>
      <vt:lpstr>Office Theme</vt:lpstr>
      <vt:lpstr>Reinforcement Learning  Daniel Acuna acuna.io</vt:lpstr>
      <vt:lpstr>What is Reinforcement Learning</vt:lpstr>
      <vt:lpstr>How is Reinforcement Learning Different?</vt:lpstr>
      <vt:lpstr>How does Reinforcement Leaning Work ? </vt:lpstr>
      <vt:lpstr>How does Reinforcement Leaning Work ? </vt:lpstr>
      <vt:lpstr>Formalizing Reinforcement Learning</vt:lpstr>
      <vt:lpstr>Formalizing Reinforcement Learning</vt:lpstr>
      <vt:lpstr>Formalizing Reinforcement Learning</vt:lpstr>
      <vt:lpstr>Formalizing Reinforcement Learning</vt:lpstr>
      <vt:lpstr>Formalizing Reinforcement Learning</vt:lpstr>
      <vt:lpstr>Formalizing RL: key insight</vt:lpstr>
      <vt:lpstr>Markov Chains: Theory</vt:lpstr>
      <vt:lpstr>Markov Chains: Theory</vt:lpstr>
      <vt:lpstr>Markov Chains: Theory</vt:lpstr>
      <vt:lpstr>Markov Chains: Theory</vt:lpstr>
      <vt:lpstr>Markov Chains: Theory</vt:lpstr>
      <vt:lpstr>Markov Chains: Theory</vt:lpstr>
      <vt:lpstr>Markov Chains: Theory</vt:lpstr>
      <vt:lpstr>Markov Chains: Theory</vt:lpstr>
      <vt:lpstr>Markov chain: application</vt:lpstr>
      <vt:lpstr>Markov chain: application</vt:lpstr>
      <vt:lpstr>Markov chain: application</vt:lpstr>
      <vt:lpstr>Markov chain: application</vt:lpstr>
      <vt:lpstr>Markov chain: application</vt:lpstr>
      <vt:lpstr>Markov Decision Process</vt:lpstr>
      <vt:lpstr>Markov Decision Process</vt:lpstr>
      <vt:lpstr>Markov Decision Process</vt:lpstr>
      <vt:lpstr>Markov Decision Process</vt:lpstr>
      <vt:lpstr>Markov Decision Process: Policy</vt:lpstr>
      <vt:lpstr>Disocunted rewards</vt:lpstr>
      <vt:lpstr>Markov Decision Process: Policy</vt:lpstr>
      <vt:lpstr>Markov Decision Process: Optimal Policy</vt:lpstr>
      <vt:lpstr>Markov Decision Process: Optimal Policy</vt:lpstr>
      <vt:lpstr>Markov Decision Process: Optimal Policy</vt:lpstr>
      <vt:lpstr>Bellman’s equation</vt:lpstr>
      <vt:lpstr>Bellman’s equation</vt:lpstr>
      <vt:lpstr>Dynamic programming</vt:lpstr>
      <vt:lpstr>Dynamic programming (2)</vt:lpstr>
      <vt:lpstr>Dynamic programming (2)</vt:lpstr>
      <vt:lpstr>Dynamic programming (2)</vt:lpstr>
      <vt:lpstr>Dynamic programming (2)</vt:lpstr>
      <vt:lpstr>Back to reinforcement learning</vt:lpstr>
      <vt:lpstr>Reinforcement Learning in Action</vt:lpstr>
      <vt:lpstr>Reinforcement Learning in Action</vt:lpstr>
      <vt:lpstr>The Structure of Reinforcement Learning Step 1: The Agent Selects an Action</vt:lpstr>
      <vt:lpstr>The Structure of Reinforcement Learning Step 1: The Agent Selects an Action</vt:lpstr>
      <vt:lpstr>The Structure of Reinforcement Learning Step 2: The Environment Responds</vt:lpstr>
      <vt:lpstr>The Structure of Reinforcement Learning Step 3: The Agent Updates Itself</vt:lpstr>
      <vt:lpstr>Flippers game</vt:lpstr>
      <vt:lpstr>Flippers game</vt:lpstr>
      <vt:lpstr>Q-learning</vt:lpstr>
      <vt:lpstr>Q-learning (2)</vt:lpstr>
      <vt:lpstr>Q-learning (3)</vt:lpstr>
      <vt:lpstr>Q-learning (4)</vt:lpstr>
      <vt:lpstr>SARSA</vt:lpstr>
      <vt:lpstr>Q-learning and SARSA</vt:lpstr>
      <vt:lpstr>Limitations of classic algorithms</vt:lpstr>
      <vt:lpstr>Limitations of classic algorithms</vt:lpstr>
      <vt:lpstr>Limitations of classic algorithms</vt:lpstr>
      <vt:lpstr>Deep Reinforcement Learning</vt:lpstr>
      <vt:lpstr>Deep Reinforcement Learning</vt:lpstr>
      <vt:lpstr>Deep Reinforcement Learning</vt:lpstr>
      <vt:lpstr>Deep Reinforcement Learning</vt:lpstr>
      <vt:lpstr>Deep Reinforcement Learning</vt:lpstr>
      <vt:lpstr>Deep Reinforcement Learning</vt:lpstr>
      <vt:lpstr>Deep Reinforcement Learning</vt:lpstr>
      <vt:lpstr>Deep Reinforcement Learning</vt:lpstr>
      <vt:lpstr>Deep Reinforcement Learning: Go</vt:lpstr>
      <vt:lpstr>Deep Reinforcement Learning: Chess</vt:lpstr>
      <vt:lpstr>Deep Reinforcement Learning: Starcraft</vt:lpstr>
      <vt:lpstr>Deep Reinforcement Learning: Multi-agents</vt:lpstr>
      <vt:lpstr>Deep Reinforcement Learning: Dota 2</vt:lpstr>
      <vt:lpstr>Conclusion</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Peggy M Brown</dc:creator>
  <cp:lastModifiedBy>Daniel E. Acuna</cp:lastModifiedBy>
  <cp:revision>571</cp:revision>
  <cp:lastPrinted>2019-12-05T13:26:22Z</cp:lastPrinted>
  <dcterms:created xsi:type="dcterms:W3CDTF">2013-01-23T22:13:02Z</dcterms:created>
  <dcterms:modified xsi:type="dcterms:W3CDTF">2022-10-20T16:57:12Z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0x0101002481DE1BD1AF764A8CECBD89F6453A1D</vt:lpwstr>
  </property>
</Properties>
</file>